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257" r:id="rId3"/>
    <p:sldId id="258" r:id="rId4"/>
    <p:sldId id="259" r:id="rId5"/>
    <p:sldId id="260" r:id="rId6"/>
    <p:sldId id="261" r:id="rId7"/>
  </p:sldIdLst>
  <p:sldSz cx="12192000" cy="6858000"/>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0" d="100"/>
          <a:sy n="70" d="100"/>
        </p:scale>
        <p:origin x="-720"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836BC28-773E-4632-826E-72BDAB4EC1C0}" type="doc">
      <dgm:prSet loTypeId="urn:microsoft.com/office/officeart/2008/layout/RadialCluster" loCatId="cycle" qsTypeId="urn:microsoft.com/office/officeart/2005/8/quickstyle/simple1" qsCatId="simple" csTypeId="urn:microsoft.com/office/officeart/2005/8/colors/accent1_2" csCatId="accent1" phldr="1"/>
      <dgm:spPr/>
      <dgm:t>
        <a:bodyPr/>
        <a:lstStyle/>
        <a:p>
          <a:endParaRPr lang="el-GR"/>
        </a:p>
      </dgm:t>
    </dgm:pt>
    <dgm:pt modelId="{3E5C24E5-DE3A-402D-AE48-6D5234479F90}">
      <dgm:prSet phldrT="[Κείμενο]"/>
      <dgm:spPr/>
      <dgm:t>
        <a:bodyPr/>
        <a:lstStyle/>
        <a:p>
          <a:r>
            <a:rPr lang="el-GR" dirty="0"/>
            <a:t>Βαρύτητα</a:t>
          </a:r>
        </a:p>
      </dgm:t>
    </dgm:pt>
    <dgm:pt modelId="{1BFA43A6-8E46-4BEE-888E-2330DB5E274C}" type="parTrans" cxnId="{EA826639-6D8C-4159-B956-2161F40B7BFF}">
      <dgm:prSet/>
      <dgm:spPr/>
      <dgm:t>
        <a:bodyPr/>
        <a:lstStyle/>
        <a:p>
          <a:endParaRPr lang="el-GR"/>
        </a:p>
      </dgm:t>
    </dgm:pt>
    <dgm:pt modelId="{C5EAFE7D-BC4B-4896-AF36-F5F42AB9061B}" type="sibTrans" cxnId="{EA826639-6D8C-4159-B956-2161F40B7BFF}">
      <dgm:prSet/>
      <dgm:spPr/>
      <dgm:t>
        <a:bodyPr/>
        <a:lstStyle/>
        <a:p>
          <a:endParaRPr lang="el-GR"/>
        </a:p>
      </dgm:t>
    </dgm:pt>
    <dgm:pt modelId="{99D712A5-FA33-4D0C-B1A7-9C3D6A2A73A1}">
      <dgm:prSet phldrT="[Κείμενο]"/>
      <dgm:spPr/>
      <dgm:t>
        <a:bodyPr/>
        <a:lstStyle/>
        <a:p>
          <a:r>
            <a:rPr lang="el-GR" b="0" i="0" u="none" dirty="0"/>
            <a:t>Είναι υπεύθυνη για τη σταθερότητα των γαλαξιών.</a:t>
          </a:r>
          <a:endParaRPr lang="el-GR" dirty="0"/>
        </a:p>
      </dgm:t>
    </dgm:pt>
    <dgm:pt modelId="{B96D66E2-761A-4C9F-97BC-E0E732AB6637}" type="parTrans" cxnId="{327A1AA1-2A8F-479C-A656-C6D6A28B12BD}">
      <dgm:prSet/>
      <dgm:spPr/>
      <dgm:t>
        <a:bodyPr/>
        <a:lstStyle/>
        <a:p>
          <a:endParaRPr lang="el-GR"/>
        </a:p>
      </dgm:t>
    </dgm:pt>
    <dgm:pt modelId="{5A285EFD-8227-4000-8B25-F4675EEE6D4D}" type="sibTrans" cxnId="{327A1AA1-2A8F-479C-A656-C6D6A28B12BD}">
      <dgm:prSet/>
      <dgm:spPr/>
      <dgm:t>
        <a:bodyPr/>
        <a:lstStyle/>
        <a:p>
          <a:endParaRPr lang="el-GR"/>
        </a:p>
      </dgm:t>
    </dgm:pt>
    <dgm:pt modelId="{3D8C9172-F19A-4F0D-802A-ED6E2663A74B}">
      <dgm:prSet phldrT="[Κείμενο]"/>
      <dgm:spPr/>
      <dgm:t>
        <a:bodyPr/>
        <a:lstStyle/>
        <a:p>
          <a:r>
            <a:rPr lang="el-GR" b="0" i="0" u="none" dirty="0"/>
            <a:t>Διατηρεί το φεγγάρι σε τροχιά.</a:t>
          </a:r>
          <a:endParaRPr lang="el-GR" dirty="0"/>
        </a:p>
      </dgm:t>
    </dgm:pt>
    <dgm:pt modelId="{04B0F422-6BB4-4925-8DF2-3ECB676C5B60}" type="parTrans" cxnId="{31096C85-1A95-4ED9-9E68-C165B76B1177}">
      <dgm:prSet/>
      <dgm:spPr/>
      <dgm:t>
        <a:bodyPr/>
        <a:lstStyle/>
        <a:p>
          <a:endParaRPr lang="el-GR"/>
        </a:p>
      </dgm:t>
    </dgm:pt>
    <dgm:pt modelId="{49378841-3A45-45D0-99AC-E2E9A7685EB3}" type="sibTrans" cxnId="{31096C85-1A95-4ED9-9E68-C165B76B1177}">
      <dgm:prSet/>
      <dgm:spPr/>
      <dgm:t>
        <a:bodyPr/>
        <a:lstStyle/>
        <a:p>
          <a:endParaRPr lang="el-GR"/>
        </a:p>
      </dgm:t>
    </dgm:pt>
    <dgm:pt modelId="{68927E4D-6D90-4FBA-B511-17E693DAC612}">
      <dgm:prSet phldrT="[Κείμενο]"/>
      <dgm:spPr/>
      <dgm:t>
        <a:bodyPr/>
        <a:lstStyle/>
        <a:p>
          <a:r>
            <a:rPr lang="el-GR" b="0" i="0" u="none"/>
            <a:t>Μας κρατάει στο έδαφος.</a:t>
          </a:r>
          <a:endParaRPr lang="el-GR" dirty="0"/>
        </a:p>
      </dgm:t>
    </dgm:pt>
    <dgm:pt modelId="{579939AD-9281-444A-8B9B-ED41EA649FFF}" type="sibTrans" cxnId="{DEA7BDF5-443C-4315-8BBD-9DB024D4A91D}">
      <dgm:prSet/>
      <dgm:spPr/>
      <dgm:t>
        <a:bodyPr/>
        <a:lstStyle/>
        <a:p>
          <a:endParaRPr lang="el-GR"/>
        </a:p>
      </dgm:t>
    </dgm:pt>
    <dgm:pt modelId="{599A11CB-55C0-430E-9D19-C081C1251D3F}" type="parTrans" cxnId="{DEA7BDF5-443C-4315-8BBD-9DB024D4A91D}">
      <dgm:prSet/>
      <dgm:spPr/>
      <dgm:t>
        <a:bodyPr/>
        <a:lstStyle/>
        <a:p>
          <a:endParaRPr lang="el-GR"/>
        </a:p>
      </dgm:t>
    </dgm:pt>
    <dgm:pt modelId="{53AE89D5-5DCF-4921-92FE-08433BA9F3D1}" type="pres">
      <dgm:prSet presAssocID="{1836BC28-773E-4632-826E-72BDAB4EC1C0}" presName="Name0" presStyleCnt="0">
        <dgm:presLayoutVars>
          <dgm:chMax val="1"/>
          <dgm:chPref val="1"/>
          <dgm:dir/>
          <dgm:animOne val="branch"/>
          <dgm:animLvl val="lvl"/>
        </dgm:presLayoutVars>
      </dgm:prSet>
      <dgm:spPr/>
      <dgm:t>
        <a:bodyPr/>
        <a:lstStyle/>
        <a:p>
          <a:endParaRPr lang="el-GR"/>
        </a:p>
      </dgm:t>
    </dgm:pt>
    <dgm:pt modelId="{387475EE-5023-47C0-B125-BF2D2FA3407F}" type="pres">
      <dgm:prSet presAssocID="{3E5C24E5-DE3A-402D-AE48-6D5234479F90}" presName="singleCycle" presStyleCnt="0"/>
      <dgm:spPr/>
    </dgm:pt>
    <dgm:pt modelId="{14B0A153-21D3-4739-B5FC-2A94147AAB51}" type="pres">
      <dgm:prSet presAssocID="{3E5C24E5-DE3A-402D-AE48-6D5234479F90}" presName="singleCenter" presStyleLbl="node1" presStyleIdx="0" presStyleCnt="4" custLinFactNeighborX="-6971" custLinFactNeighborY="7466">
        <dgm:presLayoutVars>
          <dgm:chMax val="7"/>
          <dgm:chPref val="7"/>
        </dgm:presLayoutVars>
      </dgm:prSet>
      <dgm:spPr/>
      <dgm:t>
        <a:bodyPr/>
        <a:lstStyle/>
        <a:p>
          <a:endParaRPr lang="el-GR"/>
        </a:p>
      </dgm:t>
    </dgm:pt>
    <dgm:pt modelId="{E2893099-6401-4EB1-B5B6-3F270E795971}" type="pres">
      <dgm:prSet presAssocID="{B96D66E2-761A-4C9F-97BC-E0E732AB6637}" presName="Name56" presStyleLbl="parChTrans1D2" presStyleIdx="0" presStyleCnt="3"/>
      <dgm:spPr/>
      <dgm:t>
        <a:bodyPr/>
        <a:lstStyle/>
        <a:p>
          <a:endParaRPr lang="el-GR"/>
        </a:p>
      </dgm:t>
    </dgm:pt>
    <dgm:pt modelId="{853C94F1-A602-4C76-9D9B-CF7E7B895535}" type="pres">
      <dgm:prSet presAssocID="{99D712A5-FA33-4D0C-B1A7-9C3D6A2A73A1}" presName="text0" presStyleLbl="node1" presStyleIdx="1" presStyleCnt="4" custScaleX="207081" custScaleY="144674" custRadScaleRad="93866" custRadScaleInc="-12817">
        <dgm:presLayoutVars>
          <dgm:bulletEnabled val="1"/>
        </dgm:presLayoutVars>
      </dgm:prSet>
      <dgm:spPr/>
      <dgm:t>
        <a:bodyPr/>
        <a:lstStyle/>
        <a:p>
          <a:endParaRPr lang="el-GR"/>
        </a:p>
      </dgm:t>
    </dgm:pt>
    <dgm:pt modelId="{F1398069-7DA2-4609-8B10-DEEB12BE0737}" type="pres">
      <dgm:prSet presAssocID="{04B0F422-6BB4-4925-8DF2-3ECB676C5B60}" presName="Name56" presStyleLbl="parChTrans1D2" presStyleIdx="1" presStyleCnt="3"/>
      <dgm:spPr/>
      <dgm:t>
        <a:bodyPr/>
        <a:lstStyle/>
        <a:p>
          <a:endParaRPr lang="el-GR"/>
        </a:p>
      </dgm:t>
    </dgm:pt>
    <dgm:pt modelId="{E6328230-CF85-45B4-86FA-C3221F9A7CA0}" type="pres">
      <dgm:prSet presAssocID="{3D8C9172-F19A-4F0D-802A-ED6E2663A74B}" presName="text0" presStyleLbl="node1" presStyleIdx="2" presStyleCnt="4" custScaleX="178036" custScaleY="200917" custRadScaleRad="183378" custRadScaleInc="-44794">
        <dgm:presLayoutVars>
          <dgm:bulletEnabled val="1"/>
        </dgm:presLayoutVars>
      </dgm:prSet>
      <dgm:spPr/>
      <dgm:t>
        <a:bodyPr/>
        <a:lstStyle/>
        <a:p>
          <a:endParaRPr lang="el-GR"/>
        </a:p>
      </dgm:t>
    </dgm:pt>
    <dgm:pt modelId="{D864D704-43BA-4472-822C-CD75E7B596B3}" type="pres">
      <dgm:prSet presAssocID="{599A11CB-55C0-430E-9D19-C081C1251D3F}" presName="Name56" presStyleLbl="parChTrans1D2" presStyleIdx="2" presStyleCnt="3"/>
      <dgm:spPr/>
      <dgm:t>
        <a:bodyPr/>
        <a:lstStyle/>
        <a:p>
          <a:endParaRPr lang="el-GR"/>
        </a:p>
      </dgm:t>
    </dgm:pt>
    <dgm:pt modelId="{C0FB9830-9624-4B24-9CD5-6694927DA09B}" type="pres">
      <dgm:prSet presAssocID="{68927E4D-6D90-4FBA-B511-17E693DAC612}" presName="text0" presStyleLbl="node1" presStyleIdx="3" presStyleCnt="4" custScaleX="168316" custScaleY="212094" custRadScaleRad="192165" custRadScaleInc="43643">
        <dgm:presLayoutVars>
          <dgm:bulletEnabled val="1"/>
        </dgm:presLayoutVars>
      </dgm:prSet>
      <dgm:spPr/>
      <dgm:t>
        <a:bodyPr/>
        <a:lstStyle/>
        <a:p>
          <a:endParaRPr lang="el-GR"/>
        </a:p>
      </dgm:t>
    </dgm:pt>
  </dgm:ptLst>
  <dgm:cxnLst>
    <dgm:cxn modelId="{5569B6C3-F79B-443E-A7BB-FE9D0DB79D61}" type="presOf" srcId="{3E5C24E5-DE3A-402D-AE48-6D5234479F90}" destId="{14B0A153-21D3-4739-B5FC-2A94147AAB51}" srcOrd="0" destOrd="0" presId="urn:microsoft.com/office/officeart/2008/layout/RadialCluster"/>
    <dgm:cxn modelId="{EA826639-6D8C-4159-B956-2161F40B7BFF}" srcId="{1836BC28-773E-4632-826E-72BDAB4EC1C0}" destId="{3E5C24E5-DE3A-402D-AE48-6D5234479F90}" srcOrd="0" destOrd="0" parTransId="{1BFA43A6-8E46-4BEE-888E-2330DB5E274C}" sibTransId="{C5EAFE7D-BC4B-4896-AF36-F5F42AB9061B}"/>
    <dgm:cxn modelId="{DEA7BDF5-443C-4315-8BBD-9DB024D4A91D}" srcId="{3E5C24E5-DE3A-402D-AE48-6D5234479F90}" destId="{68927E4D-6D90-4FBA-B511-17E693DAC612}" srcOrd="2" destOrd="0" parTransId="{599A11CB-55C0-430E-9D19-C081C1251D3F}" sibTransId="{579939AD-9281-444A-8B9B-ED41EA649FFF}"/>
    <dgm:cxn modelId="{F5C58AFF-92E6-4E82-BD1D-BCF4DB85D929}" type="presOf" srcId="{1836BC28-773E-4632-826E-72BDAB4EC1C0}" destId="{53AE89D5-5DCF-4921-92FE-08433BA9F3D1}" srcOrd="0" destOrd="0" presId="urn:microsoft.com/office/officeart/2008/layout/RadialCluster"/>
    <dgm:cxn modelId="{E31A8F21-87B0-4EFF-8371-BC30979DAF71}" type="presOf" srcId="{04B0F422-6BB4-4925-8DF2-3ECB676C5B60}" destId="{F1398069-7DA2-4609-8B10-DEEB12BE0737}" srcOrd="0" destOrd="0" presId="urn:microsoft.com/office/officeart/2008/layout/RadialCluster"/>
    <dgm:cxn modelId="{EC52A6E5-2B3E-4FFF-AF1D-F72636CA4268}" type="presOf" srcId="{B96D66E2-761A-4C9F-97BC-E0E732AB6637}" destId="{E2893099-6401-4EB1-B5B6-3F270E795971}" srcOrd="0" destOrd="0" presId="urn:microsoft.com/office/officeart/2008/layout/RadialCluster"/>
    <dgm:cxn modelId="{04E100BC-E870-40EC-80DF-650F29791C4D}" type="presOf" srcId="{99D712A5-FA33-4D0C-B1A7-9C3D6A2A73A1}" destId="{853C94F1-A602-4C76-9D9B-CF7E7B895535}" srcOrd="0" destOrd="0" presId="urn:microsoft.com/office/officeart/2008/layout/RadialCluster"/>
    <dgm:cxn modelId="{327A1AA1-2A8F-479C-A656-C6D6A28B12BD}" srcId="{3E5C24E5-DE3A-402D-AE48-6D5234479F90}" destId="{99D712A5-FA33-4D0C-B1A7-9C3D6A2A73A1}" srcOrd="0" destOrd="0" parTransId="{B96D66E2-761A-4C9F-97BC-E0E732AB6637}" sibTransId="{5A285EFD-8227-4000-8B25-F4675EEE6D4D}"/>
    <dgm:cxn modelId="{2EA600CF-AB40-4F24-969F-65D611235333}" type="presOf" srcId="{3D8C9172-F19A-4F0D-802A-ED6E2663A74B}" destId="{E6328230-CF85-45B4-86FA-C3221F9A7CA0}" srcOrd="0" destOrd="0" presId="urn:microsoft.com/office/officeart/2008/layout/RadialCluster"/>
    <dgm:cxn modelId="{31096C85-1A95-4ED9-9E68-C165B76B1177}" srcId="{3E5C24E5-DE3A-402D-AE48-6D5234479F90}" destId="{3D8C9172-F19A-4F0D-802A-ED6E2663A74B}" srcOrd="1" destOrd="0" parTransId="{04B0F422-6BB4-4925-8DF2-3ECB676C5B60}" sibTransId="{49378841-3A45-45D0-99AC-E2E9A7685EB3}"/>
    <dgm:cxn modelId="{F6E86AD6-9DA2-4F7A-A2FA-9F67BC685A7A}" type="presOf" srcId="{68927E4D-6D90-4FBA-B511-17E693DAC612}" destId="{C0FB9830-9624-4B24-9CD5-6694927DA09B}" srcOrd="0" destOrd="0" presId="urn:microsoft.com/office/officeart/2008/layout/RadialCluster"/>
    <dgm:cxn modelId="{1BA0D2A2-21E2-4804-8088-C4056C368886}" type="presOf" srcId="{599A11CB-55C0-430E-9D19-C081C1251D3F}" destId="{D864D704-43BA-4472-822C-CD75E7B596B3}" srcOrd="0" destOrd="0" presId="urn:microsoft.com/office/officeart/2008/layout/RadialCluster"/>
    <dgm:cxn modelId="{8A198905-06AE-4EAB-884E-32A50937ED25}" type="presParOf" srcId="{53AE89D5-5DCF-4921-92FE-08433BA9F3D1}" destId="{387475EE-5023-47C0-B125-BF2D2FA3407F}" srcOrd="0" destOrd="0" presId="urn:microsoft.com/office/officeart/2008/layout/RadialCluster"/>
    <dgm:cxn modelId="{19C62D9A-0C2C-4D67-BDC6-CCA1EE1F0D56}" type="presParOf" srcId="{387475EE-5023-47C0-B125-BF2D2FA3407F}" destId="{14B0A153-21D3-4739-B5FC-2A94147AAB51}" srcOrd="0" destOrd="0" presId="urn:microsoft.com/office/officeart/2008/layout/RadialCluster"/>
    <dgm:cxn modelId="{F87C2417-20B1-49FC-AC34-D591219464CA}" type="presParOf" srcId="{387475EE-5023-47C0-B125-BF2D2FA3407F}" destId="{E2893099-6401-4EB1-B5B6-3F270E795971}" srcOrd="1" destOrd="0" presId="urn:microsoft.com/office/officeart/2008/layout/RadialCluster"/>
    <dgm:cxn modelId="{67B39C26-1624-48A0-BE17-2FE25D695164}" type="presParOf" srcId="{387475EE-5023-47C0-B125-BF2D2FA3407F}" destId="{853C94F1-A602-4C76-9D9B-CF7E7B895535}" srcOrd="2" destOrd="0" presId="urn:microsoft.com/office/officeart/2008/layout/RadialCluster"/>
    <dgm:cxn modelId="{BFF43896-D1C5-413C-81FD-BDC415107620}" type="presParOf" srcId="{387475EE-5023-47C0-B125-BF2D2FA3407F}" destId="{F1398069-7DA2-4609-8B10-DEEB12BE0737}" srcOrd="3" destOrd="0" presId="urn:microsoft.com/office/officeart/2008/layout/RadialCluster"/>
    <dgm:cxn modelId="{C643B3AF-FFC5-4439-B3E0-4DEB8744D1CA}" type="presParOf" srcId="{387475EE-5023-47C0-B125-BF2D2FA3407F}" destId="{E6328230-CF85-45B4-86FA-C3221F9A7CA0}" srcOrd="4" destOrd="0" presId="urn:microsoft.com/office/officeart/2008/layout/RadialCluster"/>
    <dgm:cxn modelId="{CCF5E0AF-0AB4-4B77-8836-01086E28E46E}" type="presParOf" srcId="{387475EE-5023-47C0-B125-BF2D2FA3407F}" destId="{D864D704-43BA-4472-822C-CD75E7B596B3}" srcOrd="5" destOrd="0" presId="urn:microsoft.com/office/officeart/2008/layout/RadialCluster"/>
    <dgm:cxn modelId="{97EF8589-B20D-4556-ACB1-99B782D90BEB}" type="presParOf" srcId="{387475EE-5023-47C0-B125-BF2D2FA3407F}" destId="{C0FB9830-9624-4B24-9CD5-6694927DA09B}" srcOrd="6" destOrd="0" presId="urn:microsoft.com/office/officeart/2008/layout/RadialCluster"/>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B0A153-21D3-4739-B5FC-2A94147AAB51}">
      <dsp:nvSpPr>
        <dsp:cNvPr id="0" name=""/>
        <dsp:cNvSpPr/>
      </dsp:nvSpPr>
      <dsp:spPr>
        <a:xfrm>
          <a:off x="4304212" y="2176465"/>
          <a:ext cx="1305401" cy="1305401"/>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50800" rIns="50800" bIns="50800" numCol="1" spcCol="1270" anchor="ctr" anchorCtr="0">
          <a:noAutofit/>
        </a:bodyPr>
        <a:lstStyle/>
        <a:p>
          <a:pPr lvl="0" algn="ctr" defTabSz="889000">
            <a:lnSpc>
              <a:spcPct val="90000"/>
            </a:lnSpc>
            <a:spcBef>
              <a:spcPct val="0"/>
            </a:spcBef>
            <a:spcAft>
              <a:spcPct val="35000"/>
            </a:spcAft>
          </a:pPr>
          <a:r>
            <a:rPr lang="el-GR" sz="2000" kern="1200" dirty="0"/>
            <a:t>Βαρύτητα</a:t>
          </a:r>
        </a:p>
      </dsp:txBody>
      <dsp:txXfrm>
        <a:off x="4367936" y="2240189"/>
        <a:ext cx="1177953" cy="1177953"/>
      </dsp:txXfrm>
    </dsp:sp>
    <dsp:sp modelId="{E2893099-6401-4EB1-B5B6-3F270E795971}">
      <dsp:nvSpPr>
        <dsp:cNvPr id="0" name=""/>
        <dsp:cNvSpPr/>
      </dsp:nvSpPr>
      <dsp:spPr>
        <a:xfrm rot="16243980">
          <a:off x="4530931" y="1736540"/>
          <a:ext cx="879921" cy="0"/>
        </a:xfrm>
        <a:custGeom>
          <a:avLst/>
          <a:gdLst/>
          <a:ahLst/>
          <a:cxnLst/>
          <a:rect l="0" t="0" r="0" b="0"/>
          <a:pathLst>
            <a:path>
              <a:moveTo>
                <a:pt x="0" y="0"/>
              </a:moveTo>
              <a:lnTo>
                <a:pt x="879921" y="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53C94F1-A602-4C76-9D9B-CF7E7B895535}">
      <dsp:nvSpPr>
        <dsp:cNvPr id="0" name=""/>
        <dsp:cNvSpPr/>
      </dsp:nvSpPr>
      <dsp:spPr>
        <a:xfrm>
          <a:off x="4079029" y="31269"/>
          <a:ext cx="1811169" cy="126534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800100">
            <a:lnSpc>
              <a:spcPct val="90000"/>
            </a:lnSpc>
            <a:spcBef>
              <a:spcPct val="0"/>
            </a:spcBef>
            <a:spcAft>
              <a:spcPct val="35000"/>
            </a:spcAft>
          </a:pPr>
          <a:r>
            <a:rPr lang="el-GR" sz="1800" b="0" i="0" u="none" kern="1200" dirty="0"/>
            <a:t>Είναι υπεύθυνη για τη σταθερότητα των γαλαξιών.</a:t>
          </a:r>
          <a:endParaRPr lang="el-GR" sz="1800" kern="1200" dirty="0"/>
        </a:p>
      </dsp:txBody>
      <dsp:txXfrm>
        <a:off x="4140798" y="93038"/>
        <a:ext cx="1687631" cy="1141808"/>
      </dsp:txXfrm>
    </dsp:sp>
    <dsp:sp modelId="{F1398069-7DA2-4609-8B10-DEEB12BE0737}">
      <dsp:nvSpPr>
        <dsp:cNvPr id="0" name=""/>
        <dsp:cNvSpPr/>
      </dsp:nvSpPr>
      <dsp:spPr>
        <a:xfrm rot="21513838">
          <a:off x="5609217" y="2781205"/>
          <a:ext cx="2521695" cy="0"/>
        </a:xfrm>
        <a:custGeom>
          <a:avLst/>
          <a:gdLst/>
          <a:ahLst/>
          <a:cxnLst/>
          <a:rect l="0" t="0" r="0" b="0"/>
          <a:pathLst>
            <a:path>
              <a:moveTo>
                <a:pt x="0" y="0"/>
              </a:moveTo>
              <a:lnTo>
                <a:pt x="2521695" y="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6328230-CF85-45B4-86FA-C3221F9A7CA0}">
      <dsp:nvSpPr>
        <dsp:cNvPr id="0" name=""/>
        <dsp:cNvSpPr/>
      </dsp:nvSpPr>
      <dsp:spPr>
        <a:xfrm>
          <a:off x="8130517" y="1851461"/>
          <a:ext cx="1557136" cy="1757258"/>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1066800">
            <a:lnSpc>
              <a:spcPct val="90000"/>
            </a:lnSpc>
            <a:spcBef>
              <a:spcPct val="0"/>
            </a:spcBef>
            <a:spcAft>
              <a:spcPct val="35000"/>
            </a:spcAft>
          </a:pPr>
          <a:r>
            <a:rPr lang="el-GR" sz="2400" b="0" i="0" u="none" kern="1200" dirty="0"/>
            <a:t>Διατηρεί το φεγγάρι σε τροχιά.</a:t>
          </a:r>
          <a:endParaRPr lang="el-GR" sz="2400" kern="1200" dirty="0"/>
        </a:p>
      </dsp:txBody>
      <dsp:txXfrm>
        <a:off x="8206530" y="1927474"/>
        <a:ext cx="1405110" cy="1605232"/>
      </dsp:txXfrm>
    </dsp:sp>
    <dsp:sp modelId="{D864D704-43BA-4472-822C-CD75E7B596B3}">
      <dsp:nvSpPr>
        <dsp:cNvPr id="0" name=""/>
        <dsp:cNvSpPr/>
      </dsp:nvSpPr>
      <dsp:spPr>
        <a:xfrm rot="10841548">
          <a:off x="2126822" y="2808119"/>
          <a:ext cx="2177468" cy="0"/>
        </a:xfrm>
        <a:custGeom>
          <a:avLst/>
          <a:gdLst/>
          <a:ahLst/>
          <a:cxnLst/>
          <a:rect l="0" t="0" r="0" b="0"/>
          <a:pathLst>
            <a:path>
              <a:moveTo>
                <a:pt x="0" y="0"/>
              </a:moveTo>
              <a:lnTo>
                <a:pt x="2177468" y="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0FB9830-9624-4B24-9CD5-6694927DA09B}">
      <dsp:nvSpPr>
        <dsp:cNvPr id="0" name=""/>
        <dsp:cNvSpPr/>
      </dsp:nvSpPr>
      <dsp:spPr>
        <a:xfrm>
          <a:off x="654778" y="1858557"/>
          <a:ext cx="1472123" cy="1855014"/>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1200150">
            <a:lnSpc>
              <a:spcPct val="90000"/>
            </a:lnSpc>
            <a:spcBef>
              <a:spcPct val="0"/>
            </a:spcBef>
            <a:spcAft>
              <a:spcPct val="35000"/>
            </a:spcAft>
          </a:pPr>
          <a:r>
            <a:rPr lang="el-GR" sz="2700" b="0" i="0" u="none" kern="1200"/>
            <a:t>Μας κρατάει στο έδαφος.</a:t>
          </a:r>
          <a:endParaRPr lang="el-GR" sz="2700" kern="1200" dirty="0"/>
        </a:p>
      </dsp:txBody>
      <dsp:txXfrm>
        <a:off x="726641" y="1930420"/>
        <a:ext cx="1328397" cy="1711288"/>
      </dsp:txXfrm>
    </dsp:sp>
  </dsp:spTree>
</dsp:drawing>
</file>

<file path=ppt/diagrams/layout1.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FCD33DD-9701-40EE-9121-5CD2F8994561}" type="datetimeFigureOut">
              <a:rPr lang="el-GR" smtClean="0"/>
              <a:t>23/4/2018</a:t>
            </a:fld>
            <a:endParaRPr lang="el-GR"/>
          </a:p>
        </p:txBody>
      </p:sp>
      <p:sp>
        <p:nvSpPr>
          <p:cNvPr id="4" name="Θέση εικόνας διαφάνειας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Θέση υποσέλιδου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5A7D667-A5F9-496B-9128-3E1F628A8506}" type="slidenum">
              <a:rPr lang="el-GR" smtClean="0"/>
              <a:t>‹#›</a:t>
            </a:fld>
            <a:endParaRPr lang="el-GR"/>
          </a:p>
        </p:txBody>
      </p:sp>
    </p:spTree>
    <p:extLst>
      <p:ext uri="{BB962C8B-B14F-4D97-AF65-F5344CB8AC3E}">
        <p14:creationId xmlns:p14="http://schemas.microsoft.com/office/powerpoint/2010/main" val="8562820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Τίτλος 1">
            <a:extLst>
              <a:ext uri="{FF2B5EF4-FFF2-40B4-BE49-F238E27FC236}">
                <a16:creationId xmlns="" xmlns:a16="http://schemas.microsoft.com/office/drawing/2014/main" id="{1E345F61-3C0D-41B7-B4B1-A68E7A55B8A1}"/>
              </a:ext>
            </a:extLst>
          </p:cNvPr>
          <p:cNvSpPr>
            <a:spLocks noGrp="1"/>
          </p:cNvSpPr>
          <p:nvPr>
            <p:ph type="ctrTitle"/>
          </p:nvPr>
        </p:nvSpPr>
        <p:spPr>
          <a:xfrm>
            <a:off x="0" y="1460566"/>
            <a:ext cx="12192000" cy="2435030"/>
          </a:xfrm>
          <a:solidFill>
            <a:schemeClr val="tx1"/>
          </a:solidFill>
        </p:spPr>
        <p:txBody>
          <a:bodyPr anchor="b"/>
          <a:lstStyle>
            <a:lvl1pPr algn="ctr">
              <a:defRPr sz="6000">
                <a:solidFill>
                  <a:schemeClr val="bg1"/>
                </a:solidFill>
              </a:defRPr>
            </a:lvl1pPr>
          </a:lstStyle>
          <a:p>
            <a:r>
              <a:rPr lang="el-GR" dirty="0"/>
              <a:t>Κάντε κλικ για να επεξεργαστείτε τον τίτλο υποδείγματος</a:t>
            </a:r>
          </a:p>
        </p:txBody>
      </p:sp>
      <p:sp>
        <p:nvSpPr>
          <p:cNvPr id="3" name="Υπότιτλος 2">
            <a:extLst>
              <a:ext uri="{FF2B5EF4-FFF2-40B4-BE49-F238E27FC236}">
                <a16:creationId xmlns="" xmlns:a16="http://schemas.microsoft.com/office/drawing/2014/main" id="{64F54D5F-F128-4B7F-9818-AAE3EC86D42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l-GR"/>
              <a:t>Κάντε κλικ για να επεξεργαστείτε τον υπότιτλο του υποδείγματος</a:t>
            </a:r>
          </a:p>
        </p:txBody>
      </p:sp>
      <p:sp>
        <p:nvSpPr>
          <p:cNvPr id="4" name="Θέση ημερομηνίας 3">
            <a:extLst>
              <a:ext uri="{FF2B5EF4-FFF2-40B4-BE49-F238E27FC236}">
                <a16:creationId xmlns="" xmlns:a16="http://schemas.microsoft.com/office/drawing/2014/main" id="{681AA379-A871-4ED9-B372-130CF104C431}"/>
              </a:ext>
            </a:extLst>
          </p:cNvPr>
          <p:cNvSpPr>
            <a:spLocks noGrp="1"/>
          </p:cNvSpPr>
          <p:nvPr>
            <p:ph type="dt" sz="half" idx="10"/>
          </p:nvPr>
        </p:nvSpPr>
        <p:spPr>
          <a:xfrm>
            <a:off x="5444150" y="6318031"/>
            <a:ext cx="2743200" cy="365125"/>
          </a:xfrm>
        </p:spPr>
        <p:txBody>
          <a:bodyPr/>
          <a:lstStyle/>
          <a:p>
            <a:fld id="{6643B0D9-E737-4F6D-96F0-80B22244AA41}" type="datetime1">
              <a:rPr lang="el-GR" smtClean="0"/>
              <a:t>23/4/2018</a:t>
            </a:fld>
            <a:endParaRPr lang="el-GR"/>
          </a:p>
        </p:txBody>
      </p:sp>
      <p:sp>
        <p:nvSpPr>
          <p:cNvPr id="5" name="Θέση υποσέλιδου 4">
            <a:extLst>
              <a:ext uri="{FF2B5EF4-FFF2-40B4-BE49-F238E27FC236}">
                <a16:creationId xmlns="" xmlns:a16="http://schemas.microsoft.com/office/drawing/2014/main" id="{0311C63F-E65D-4477-A04F-D262CA844FE7}"/>
              </a:ext>
            </a:extLst>
          </p:cNvPr>
          <p:cNvSpPr>
            <a:spLocks noGrp="1"/>
          </p:cNvSpPr>
          <p:nvPr>
            <p:ph type="ftr" sz="quarter" idx="11"/>
          </p:nvPr>
        </p:nvSpPr>
        <p:spPr>
          <a:xfrm>
            <a:off x="300624" y="6135469"/>
            <a:ext cx="4114800" cy="365125"/>
          </a:xfrm>
        </p:spPr>
        <p:txBody>
          <a:bodyPr/>
          <a:lstStyle/>
          <a:p>
            <a:r>
              <a:rPr lang="el-GR" dirty="0" smtClean="0"/>
              <a:t>Η βαρύτητα</a:t>
            </a:r>
            <a:endParaRPr lang="el-GR" dirty="0"/>
          </a:p>
        </p:txBody>
      </p:sp>
      <p:sp>
        <p:nvSpPr>
          <p:cNvPr id="6" name="Θέση αριθμού διαφάνειας 5">
            <a:extLst>
              <a:ext uri="{FF2B5EF4-FFF2-40B4-BE49-F238E27FC236}">
                <a16:creationId xmlns="" xmlns:a16="http://schemas.microsoft.com/office/drawing/2014/main" id="{66C0497A-AA5B-464A-8B70-A857E2E84FE7}"/>
              </a:ext>
            </a:extLst>
          </p:cNvPr>
          <p:cNvSpPr>
            <a:spLocks noGrp="1"/>
          </p:cNvSpPr>
          <p:nvPr>
            <p:ph type="sldNum" sz="quarter" idx="12"/>
          </p:nvPr>
        </p:nvSpPr>
        <p:spPr/>
        <p:txBody>
          <a:bodyPr/>
          <a:lstStyle/>
          <a:p>
            <a:fld id="{8E8170DB-9F6C-4628-BE90-6ACEDB0A5A69}" type="slidenum">
              <a:rPr lang="el-GR" smtClean="0"/>
              <a:t>‹#›</a:t>
            </a:fld>
            <a:endParaRPr lang="el-GR"/>
          </a:p>
        </p:txBody>
      </p:sp>
      <p:pic>
        <p:nvPicPr>
          <p:cNvPr id="8" name="Εικόνα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33358"/>
            <a:ext cx="1536613" cy="1536613"/>
          </a:xfrm>
          <a:prstGeom prst="rect">
            <a:avLst/>
          </a:prstGeom>
        </p:spPr>
      </p:pic>
      <p:pic>
        <p:nvPicPr>
          <p:cNvPr id="10" name="Εικόνα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00624" y="4872625"/>
            <a:ext cx="1185301" cy="1627969"/>
          </a:xfrm>
          <a:prstGeom prst="rect">
            <a:avLst/>
          </a:prstGeom>
        </p:spPr>
      </p:pic>
      <p:sp>
        <p:nvSpPr>
          <p:cNvPr id="7" name="TextBox 6"/>
          <p:cNvSpPr txBox="1"/>
          <p:nvPr userDrawn="1"/>
        </p:nvSpPr>
        <p:spPr>
          <a:xfrm>
            <a:off x="1703540" y="475989"/>
            <a:ext cx="4457374" cy="646331"/>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l-GR" dirty="0" smtClean="0">
                <a:solidFill>
                  <a:schemeClr val="bg1"/>
                </a:solidFill>
              </a:rPr>
              <a:t>Παιδαγωγικό</a:t>
            </a:r>
            <a:r>
              <a:rPr lang="el-GR" baseline="0" dirty="0" smtClean="0">
                <a:solidFill>
                  <a:schemeClr val="bg1"/>
                </a:solidFill>
              </a:rPr>
              <a:t> Τμήμα Δημοτικής Εκπαίδευσης </a:t>
            </a:r>
            <a:endParaRPr lang="el-GR" dirty="0" smtClean="0">
              <a:solidFill>
                <a:schemeClr val="bg1"/>
              </a:solidFill>
            </a:endParaRPr>
          </a:p>
          <a:p>
            <a:endParaRPr lang="el-GR" dirty="0"/>
          </a:p>
        </p:txBody>
      </p:sp>
    </p:spTree>
    <p:extLst>
      <p:ext uri="{BB962C8B-B14F-4D97-AF65-F5344CB8AC3E}">
        <p14:creationId xmlns:p14="http://schemas.microsoft.com/office/powerpoint/2010/main" val="373115952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a:extLst>
              <a:ext uri="{FF2B5EF4-FFF2-40B4-BE49-F238E27FC236}">
                <a16:creationId xmlns="" xmlns:a16="http://schemas.microsoft.com/office/drawing/2014/main" id="{AF2C5963-A4D9-408A-874D-02A1A607C8F3}"/>
              </a:ext>
            </a:extLst>
          </p:cNvPr>
          <p:cNvSpPr>
            <a:spLocks noGrp="1"/>
          </p:cNvSpPr>
          <p:nvPr>
            <p:ph type="title"/>
          </p:nvPr>
        </p:nvSpPr>
        <p:spPr/>
        <p:txBody>
          <a:bodyPr/>
          <a:lstStyle/>
          <a:p>
            <a:r>
              <a:rPr lang="el-GR"/>
              <a:t>Κάντε κλικ για να επεξεργαστείτε τον τίτλο υποδείγματος</a:t>
            </a:r>
          </a:p>
        </p:txBody>
      </p:sp>
      <p:sp>
        <p:nvSpPr>
          <p:cNvPr id="3" name="Θέση κατακόρυφου κειμένου 2">
            <a:extLst>
              <a:ext uri="{FF2B5EF4-FFF2-40B4-BE49-F238E27FC236}">
                <a16:creationId xmlns="" xmlns:a16="http://schemas.microsoft.com/office/drawing/2014/main" id="{513753D1-59C8-4606-81E8-021227F611BA}"/>
              </a:ext>
            </a:extLst>
          </p:cNvPr>
          <p:cNvSpPr>
            <a:spLocks noGrp="1"/>
          </p:cNvSpPr>
          <p:nvPr>
            <p:ph type="body" orient="vert" idx="1"/>
          </p:nvPr>
        </p:nvSpPr>
        <p:spPr/>
        <p:txBody>
          <a:bodyPr vert="eaVert"/>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ημερομηνίας 3">
            <a:extLst>
              <a:ext uri="{FF2B5EF4-FFF2-40B4-BE49-F238E27FC236}">
                <a16:creationId xmlns="" xmlns:a16="http://schemas.microsoft.com/office/drawing/2014/main" id="{A9769165-5E67-442E-89A3-B4CC355257B2}"/>
              </a:ext>
            </a:extLst>
          </p:cNvPr>
          <p:cNvSpPr>
            <a:spLocks noGrp="1"/>
          </p:cNvSpPr>
          <p:nvPr>
            <p:ph type="dt" sz="half" idx="10"/>
          </p:nvPr>
        </p:nvSpPr>
        <p:spPr/>
        <p:txBody>
          <a:bodyPr/>
          <a:lstStyle/>
          <a:p>
            <a:fld id="{16F4F869-E5BD-425D-80C2-2815F68F5609}" type="datetime1">
              <a:rPr lang="el-GR" smtClean="0"/>
              <a:t>23/4/2018</a:t>
            </a:fld>
            <a:endParaRPr lang="el-GR"/>
          </a:p>
        </p:txBody>
      </p:sp>
      <p:sp>
        <p:nvSpPr>
          <p:cNvPr id="5" name="Θέση υποσέλιδου 4">
            <a:extLst>
              <a:ext uri="{FF2B5EF4-FFF2-40B4-BE49-F238E27FC236}">
                <a16:creationId xmlns="" xmlns:a16="http://schemas.microsoft.com/office/drawing/2014/main" id="{E3D7FF88-2795-466D-B0F8-4B3CD22300E1}"/>
              </a:ext>
            </a:extLst>
          </p:cNvPr>
          <p:cNvSpPr>
            <a:spLocks noGrp="1"/>
          </p:cNvSpPr>
          <p:nvPr>
            <p:ph type="ftr" sz="quarter" idx="11"/>
          </p:nvPr>
        </p:nvSpPr>
        <p:spPr/>
        <p:txBody>
          <a:bodyPr/>
          <a:lstStyle/>
          <a:p>
            <a:r>
              <a:rPr lang="el-GR" smtClean="0"/>
              <a:t>Η βαρύτητα</a:t>
            </a:r>
            <a:endParaRPr lang="el-GR"/>
          </a:p>
        </p:txBody>
      </p:sp>
      <p:sp>
        <p:nvSpPr>
          <p:cNvPr id="6" name="Θέση αριθμού διαφάνειας 5">
            <a:extLst>
              <a:ext uri="{FF2B5EF4-FFF2-40B4-BE49-F238E27FC236}">
                <a16:creationId xmlns="" xmlns:a16="http://schemas.microsoft.com/office/drawing/2014/main" id="{8FC47A54-CA6F-4637-A93C-3B5AB54C91D3}"/>
              </a:ext>
            </a:extLst>
          </p:cNvPr>
          <p:cNvSpPr>
            <a:spLocks noGrp="1"/>
          </p:cNvSpPr>
          <p:nvPr>
            <p:ph type="sldNum" sz="quarter" idx="12"/>
          </p:nvPr>
        </p:nvSpPr>
        <p:spPr/>
        <p:txBody>
          <a:bodyPr/>
          <a:lstStyle/>
          <a:p>
            <a:fld id="{8E8170DB-9F6C-4628-BE90-6ACEDB0A5A69}" type="slidenum">
              <a:rPr lang="el-GR" smtClean="0"/>
              <a:t>‹#›</a:t>
            </a:fld>
            <a:endParaRPr lang="el-GR"/>
          </a:p>
        </p:txBody>
      </p:sp>
    </p:spTree>
    <p:extLst>
      <p:ext uri="{BB962C8B-B14F-4D97-AF65-F5344CB8AC3E}">
        <p14:creationId xmlns:p14="http://schemas.microsoft.com/office/powerpoint/2010/main" val="12406163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a:extLst>
              <a:ext uri="{FF2B5EF4-FFF2-40B4-BE49-F238E27FC236}">
                <a16:creationId xmlns="" xmlns:a16="http://schemas.microsoft.com/office/drawing/2014/main" id="{4560D354-E367-4E0F-B792-6B334EAE6864}"/>
              </a:ext>
            </a:extLst>
          </p:cNvPr>
          <p:cNvSpPr>
            <a:spLocks noGrp="1"/>
          </p:cNvSpPr>
          <p:nvPr>
            <p:ph type="title" orient="vert"/>
          </p:nvPr>
        </p:nvSpPr>
        <p:spPr>
          <a:xfrm>
            <a:off x="8724900" y="365125"/>
            <a:ext cx="2628900" cy="5811838"/>
          </a:xfrm>
        </p:spPr>
        <p:txBody>
          <a:bodyPr vert="eaVert"/>
          <a:lstStyle/>
          <a:p>
            <a:r>
              <a:rPr lang="el-GR"/>
              <a:t>Κάντε κλικ για να επεξεργαστείτε τον τίτλο υποδείγματος</a:t>
            </a:r>
          </a:p>
        </p:txBody>
      </p:sp>
      <p:sp>
        <p:nvSpPr>
          <p:cNvPr id="3" name="Θέση κατακόρυφου κειμένου 2">
            <a:extLst>
              <a:ext uri="{FF2B5EF4-FFF2-40B4-BE49-F238E27FC236}">
                <a16:creationId xmlns="" xmlns:a16="http://schemas.microsoft.com/office/drawing/2014/main" id="{F1E17F95-FF4E-4D38-8251-93228CE6750C}"/>
              </a:ext>
            </a:extLst>
          </p:cNvPr>
          <p:cNvSpPr>
            <a:spLocks noGrp="1"/>
          </p:cNvSpPr>
          <p:nvPr>
            <p:ph type="body" orient="vert" idx="1"/>
          </p:nvPr>
        </p:nvSpPr>
        <p:spPr>
          <a:xfrm>
            <a:off x="838200" y="365125"/>
            <a:ext cx="7734300" cy="5811838"/>
          </a:xfrm>
        </p:spPr>
        <p:txBody>
          <a:bodyPr vert="eaVert"/>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ημερομηνίας 3">
            <a:extLst>
              <a:ext uri="{FF2B5EF4-FFF2-40B4-BE49-F238E27FC236}">
                <a16:creationId xmlns="" xmlns:a16="http://schemas.microsoft.com/office/drawing/2014/main" id="{06508B56-56CF-4B0B-9DB5-DE5F50F381FF}"/>
              </a:ext>
            </a:extLst>
          </p:cNvPr>
          <p:cNvSpPr>
            <a:spLocks noGrp="1"/>
          </p:cNvSpPr>
          <p:nvPr>
            <p:ph type="dt" sz="half" idx="10"/>
          </p:nvPr>
        </p:nvSpPr>
        <p:spPr/>
        <p:txBody>
          <a:bodyPr/>
          <a:lstStyle/>
          <a:p>
            <a:fld id="{80FD86DD-38E9-45F4-9E76-4073424B9B0B}" type="datetime1">
              <a:rPr lang="el-GR" smtClean="0"/>
              <a:t>23/4/2018</a:t>
            </a:fld>
            <a:endParaRPr lang="el-GR"/>
          </a:p>
        </p:txBody>
      </p:sp>
      <p:sp>
        <p:nvSpPr>
          <p:cNvPr id="5" name="Θέση υποσέλιδου 4">
            <a:extLst>
              <a:ext uri="{FF2B5EF4-FFF2-40B4-BE49-F238E27FC236}">
                <a16:creationId xmlns="" xmlns:a16="http://schemas.microsoft.com/office/drawing/2014/main" id="{C491BC5C-8CAD-4A33-AF71-DD4FFD9FF624}"/>
              </a:ext>
            </a:extLst>
          </p:cNvPr>
          <p:cNvSpPr>
            <a:spLocks noGrp="1"/>
          </p:cNvSpPr>
          <p:nvPr>
            <p:ph type="ftr" sz="quarter" idx="11"/>
          </p:nvPr>
        </p:nvSpPr>
        <p:spPr/>
        <p:txBody>
          <a:bodyPr/>
          <a:lstStyle/>
          <a:p>
            <a:r>
              <a:rPr lang="el-GR" smtClean="0"/>
              <a:t>Η βαρύτητα</a:t>
            </a:r>
            <a:endParaRPr lang="el-GR"/>
          </a:p>
        </p:txBody>
      </p:sp>
      <p:sp>
        <p:nvSpPr>
          <p:cNvPr id="6" name="Θέση αριθμού διαφάνειας 5">
            <a:extLst>
              <a:ext uri="{FF2B5EF4-FFF2-40B4-BE49-F238E27FC236}">
                <a16:creationId xmlns="" xmlns:a16="http://schemas.microsoft.com/office/drawing/2014/main" id="{2BE94641-7F81-4736-9FA5-5D0841ED9A7F}"/>
              </a:ext>
            </a:extLst>
          </p:cNvPr>
          <p:cNvSpPr>
            <a:spLocks noGrp="1"/>
          </p:cNvSpPr>
          <p:nvPr>
            <p:ph type="sldNum" sz="quarter" idx="12"/>
          </p:nvPr>
        </p:nvSpPr>
        <p:spPr/>
        <p:txBody>
          <a:bodyPr/>
          <a:lstStyle/>
          <a:p>
            <a:fld id="{8E8170DB-9F6C-4628-BE90-6ACEDB0A5A69}" type="slidenum">
              <a:rPr lang="el-GR" smtClean="0"/>
              <a:t>‹#›</a:t>
            </a:fld>
            <a:endParaRPr lang="el-GR"/>
          </a:p>
        </p:txBody>
      </p:sp>
    </p:spTree>
    <p:extLst>
      <p:ext uri="{BB962C8B-B14F-4D97-AF65-F5344CB8AC3E}">
        <p14:creationId xmlns:p14="http://schemas.microsoft.com/office/powerpoint/2010/main" val="10101900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Τίτλος και περιεχόμενο">
    <p:spTree>
      <p:nvGrpSpPr>
        <p:cNvPr id="1" name=""/>
        <p:cNvGrpSpPr/>
        <p:nvPr/>
      </p:nvGrpSpPr>
      <p:grpSpPr>
        <a:xfrm>
          <a:off x="0" y="0"/>
          <a:ext cx="0" cy="0"/>
          <a:chOff x="0" y="0"/>
          <a:chExt cx="0" cy="0"/>
        </a:xfrm>
      </p:grpSpPr>
      <p:sp>
        <p:nvSpPr>
          <p:cNvPr id="2" name="Τίτλος 1">
            <a:extLst>
              <a:ext uri="{FF2B5EF4-FFF2-40B4-BE49-F238E27FC236}">
                <a16:creationId xmlns="" xmlns:a16="http://schemas.microsoft.com/office/drawing/2014/main" id="{51468542-E7D6-4DCD-946E-704AA4107FEA}"/>
              </a:ext>
            </a:extLst>
          </p:cNvPr>
          <p:cNvSpPr>
            <a:spLocks noGrp="1"/>
          </p:cNvSpPr>
          <p:nvPr>
            <p:ph type="title"/>
          </p:nvPr>
        </p:nvSpPr>
        <p:spPr>
          <a:xfrm>
            <a:off x="0" y="137786"/>
            <a:ext cx="12192000" cy="1259039"/>
          </a:xfrm>
          <a:solidFill>
            <a:schemeClr val="tx1"/>
          </a:solidFill>
        </p:spPr>
        <p:txBody>
          <a:bodyPr/>
          <a:lstStyle>
            <a:lvl1pPr algn="ctr">
              <a:defRPr>
                <a:solidFill>
                  <a:schemeClr val="bg1"/>
                </a:solidFill>
              </a:defRPr>
            </a:lvl1pPr>
          </a:lstStyle>
          <a:p>
            <a:r>
              <a:rPr lang="el-GR" dirty="0"/>
              <a:t>Κάντε κλικ για να επεξεργαστείτε τον τίτλο υποδείγματος</a:t>
            </a:r>
          </a:p>
        </p:txBody>
      </p:sp>
      <p:sp>
        <p:nvSpPr>
          <p:cNvPr id="3" name="Θέση περιεχομένου 2">
            <a:extLst>
              <a:ext uri="{FF2B5EF4-FFF2-40B4-BE49-F238E27FC236}">
                <a16:creationId xmlns="" xmlns:a16="http://schemas.microsoft.com/office/drawing/2014/main" id="{957AFEE4-9093-4F42-B5E7-6E5231A1111D}"/>
              </a:ext>
            </a:extLst>
          </p:cNvPr>
          <p:cNvSpPr>
            <a:spLocks noGrp="1"/>
          </p:cNvSpPr>
          <p:nvPr>
            <p:ph idx="1"/>
          </p:nvPr>
        </p:nvSpPr>
        <p:spPr>
          <a:xfrm>
            <a:off x="737992" y="1788047"/>
            <a:ext cx="10515600" cy="4351338"/>
          </a:xfrm>
        </p:spPr>
        <p:txBody>
          <a:body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sp>
        <p:nvSpPr>
          <p:cNvPr id="4" name="Θέση ημερομηνίας 3">
            <a:extLst>
              <a:ext uri="{FF2B5EF4-FFF2-40B4-BE49-F238E27FC236}">
                <a16:creationId xmlns="" xmlns:a16="http://schemas.microsoft.com/office/drawing/2014/main" id="{16EEEA16-F4AE-4BF4-8820-C729C6BE036B}"/>
              </a:ext>
            </a:extLst>
          </p:cNvPr>
          <p:cNvSpPr>
            <a:spLocks noGrp="1"/>
          </p:cNvSpPr>
          <p:nvPr>
            <p:ph type="dt" sz="half" idx="10"/>
          </p:nvPr>
        </p:nvSpPr>
        <p:spPr/>
        <p:txBody>
          <a:bodyPr/>
          <a:lstStyle/>
          <a:p>
            <a:fld id="{1F62369D-E050-4B48-B734-EE7BADB919C8}" type="datetime1">
              <a:rPr lang="el-GR" smtClean="0"/>
              <a:t>23/4/2018</a:t>
            </a:fld>
            <a:endParaRPr lang="el-GR"/>
          </a:p>
        </p:txBody>
      </p:sp>
      <p:sp>
        <p:nvSpPr>
          <p:cNvPr id="5" name="Θέση υποσέλιδου 4">
            <a:extLst>
              <a:ext uri="{FF2B5EF4-FFF2-40B4-BE49-F238E27FC236}">
                <a16:creationId xmlns="" xmlns:a16="http://schemas.microsoft.com/office/drawing/2014/main" id="{B5D53322-AB10-4597-81D5-68218D8B052D}"/>
              </a:ext>
            </a:extLst>
          </p:cNvPr>
          <p:cNvSpPr>
            <a:spLocks noGrp="1"/>
          </p:cNvSpPr>
          <p:nvPr>
            <p:ph type="ftr" sz="quarter" idx="11"/>
          </p:nvPr>
        </p:nvSpPr>
        <p:spPr>
          <a:xfrm>
            <a:off x="300624" y="6135469"/>
            <a:ext cx="4114800" cy="365125"/>
          </a:xfrm>
        </p:spPr>
        <p:txBody>
          <a:bodyPr/>
          <a:lstStyle/>
          <a:p>
            <a:r>
              <a:rPr lang="el-GR" dirty="0" smtClean="0"/>
              <a:t>Η βαρύτητα</a:t>
            </a:r>
            <a:endParaRPr lang="el-GR" dirty="0"/>
          </a:p>
        </p:txBody>
      </p:sp>
      <p:sp>
        <p:nvSpPr>
          <p:cNvPr id="6" name="Θέση αριθμού διαφάνειας 5">
            <a:extLst>
              <a:ext uri="{FF2B5EF4-FFF2-40B4-BE49-F238E27FC236}">
                <a16:creationId xmlns="" xmlns:a16="http://schemas.microsoft.com/office/drawing/2014/main" id="{8FC2F6CE-77CA-4903-A909-5EA5ED1F2BD5}"/>
              </a:ext>
            </a:extLst>
          </p:cNvPr>
          <p:cNvSpPr>
            <a:spLocks noGrp="1"/>
          </p:cNvSpPr>
          <p:nvPr>
            <p:ph type="sldNum" sz="quarter" idx="12"/>
          </p:nvPr>
        </p:nvSpPr>
        <p:spPr/>
        <p:txBody>
          <a:bodyPr/>
          <a:lstStyle/>
          <a:p>
            <a:fld id="{8E8170DB-9F6C-4628-BE90-6ACEDB0A5A69}" type="slidenum">
              <a:rPr lang="el-GR" smtClean="0"/>
              <a:t>‹#›</a:t>
            </a:fld>
            <a:endParaRPr lang="el-GR"/>
          </a:p>
        </p:txBody>
      </p:sp>
      <p:pic>
        <p:nvPicPr>
          <p:cNvPr id="7" name="Εικόνα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00624" y="4872625"/>
            <a:ext cx="1185301" cy="1627969"/>
          </a:xfrm>
          <a:prstGeom prst="rect">
            <a:avLst/>
          </a:prstGeom>
        </p:spPr>
      </p:pic>
      <p:sp>
        <p:nvSpPr>
          <p:cNvPr id="9" name="Θέση κειμένου 8"/>
          <p:cNvSpPr>
            <a:spLocks noGrp="1"/>
          </p:cNvSpPr>
          <p:nvPr>
            <p:ph type="body" sz="quarter" idx="13"/>
          </p:nvPr>
        </p:nvSpPr>
        <p:spPr>
          <a:xfrm>
            <a:off x="-330374" y="6951946"/>
            <a:ext cx="2121596" cy="601054"/>
          </a:xfrm>
        </p:spPr>
        <p:txBody>
          <a:bodyPr/>
          <a:lstStyle>
            <a:lvl1pPr marL="0" indent="0">
              <a:buNone/>
              <a:defRPr baseline="0"/>
            </a:lvl1pPr>
          </a:lstStyle>
          <a:p>
            <a:pPr lvl="0"/>
            <a:endParaRPr lang="el-GR" dirty="0"/>
          </a:p>
        </p:txBody>
      </p:sp>
      <p:pic>
        <p:nvPicPr>
          <p:cNvPr id="13" name="Εικόνα 1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7324" y="178322"/>
            <a:ext cx="1137955" cy="1137955"/>
          </a:xfrm>
          <a:prstGeom prst="rect">
            <a:avLst/>
          </a:prstGeom>
          <a:ln>
            <a:solidFill>
              <a:schemeClr val="bg1"/>
            </a:solidFill>
          </a:ln>
        </p:spPr>
      </p:pic>
      <p:sp>
        <p:nvSpPr>
          <p:cNvPr id="8" name="TextBox 7"/>
          <p:cNvSpPr txBox="1"/>
          <p:nvPr userDrawn="1"/>
        </p:nvSpPr>
        <p:spPr>
          <a:xfrm>
            <a:off x="1195279" y="178322"/>
            <a:ext cx="4564802" cy="369332"/>
          </a:xfrm>
          <a:prstGeom prst="rect">
            <a:avLst/>
          </a:prstGeom>
          <a:noFill/>
        </p:spPr>
        <p:txBody>
          <a:bodyPr wrap="square" rtlCol="0">
            <a:spAutoFit/>
          </a:bodyPr>
          <a:lstStyle/>
          <a:p>
            <a:r>
              <a:rPr lang="el-GR" dirty="0" smtClean="0">
                <a:solidFill>
                  <a:schemeClr val="bg1"/>
                </a:solidFill>
              </a:rPr>
              <a:t>Παιδαγωγικό</a:t>
            </a:r>
            <a:r>
              <a:rPr lang="el-GR" baseline="0" dirty="0" smtClean="0">
                <a:solidFill>
                  <a:schemeClr val="bg1"/>
                </a:solidFill>
              </a:rPr>
              <a:t> Τμήμα Δημοτικής Εκπαίδευσης </a:t>
            </a:r>
            <a:endParaRPr lang="el-GR" dirty="0">
              <a:solidFill>
                <a:schemeClr val="bg1"/>
              </a:solidFill>
            </a:endParaRPr>
          </a:p>
        </p:txBody>
      </p:sp>
    </p:spTree>
    <p:extLst>
      <p:ext uri="{BB962C8B-B14F-4D97-AF65-F5344CB8AC3E}">
        <p14:creationId xmlns:p14="http://schemas.microsoft.com/office/powerpoint/2010/main" val="3514453384"/>
      </p:ext>
    </p:extLst>
  </p:cSld>
  <p:clrMapOvr>
    <a:masterClrMapping/>
  </p:clrMapOvr>
  <p:transition spd="slow">
    <p:push dir="u"/>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Τίτλος 1">
            <a:extLst>
              <a:ext uri="{FF2B5EF4-FFF2-40B4-BE49-F238E27FC236}">
                <a16:creationId xmlns="" xmlns:a16="http://schemas.microsoft.com/office/drawing/2014/main" id="{E8BEB21A-4217-4CA2-A29A-DAC640E7B301}"/>
              </a:ext>
            </a:extLst>
          </p:cNvPr>
          <p:cNvSpPr>
            <a:spLocks noGrp="1"/>
          </p:cNvSpPr>
          <p:nvPr>
            <p:ph type="title"/>
          </p:nvPr>
        </p:nvSpPr>
        <p:spPr>
          <a:xfrm>
            <a:off x="831850" y="1709738"/>
            <a:ext cx="10515600" cy="2852737"/>
          </a:xfrm>
        </p:spPr>
        <p:txBody>
          <a:bodyPr anchor="b"/>
          <a:lstStyle>
            <a:lvl1pPr>
              <a:defRPr sz="6000"/>
            </a:lvl1pPr>
          </a:lstStyle>
          <a:p>
            <a:r>
              <a:rPr lang="el-GR" dirty="0"/>
              <a:t>Κάντε κλικ για να επεξεργαστείτε τον τίτλο υποδείγματος</a:t>
            </a:r>
          </a:p>
        </p:txBody>
      </p:sp>
      <p:sp>
        <p:nvSpPr>
          <p:cNvPr id="3" name="Θέση κειμένου 2">
            <a:extLst>
              <a:ext uri="{FF2B5EF4-FFF2-40B4-BE49-F238E27FC236}">
                <a16:creationId xmlns="" xmlns:a16="http://schemas.microsoft.com/office/drawing/2014/main" id="{831E5B08-41AD-48E7-B7FC-75A75880008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l-GR"/>
              <a:t>Επεξεργασία στυλ υποδείγματος κειμένου</a:t>
            </a:r>
          </a:p>
        </p:txBody>
      </p:sp>
      <p:sp>
        <p:nvSpPr>
          <p:cNvPr id="4" name="Θέση ημερομηνίας 3">
            <a:extLst>
              <a:ext uri="{FF2B5EF4-FFF2-40B4-BE49-F238E27FC236}">
                <a16:creationId xmlns="" xmlns:a16="http://schemas.microsoft.com/office/drawing/2014/main" id="{09BA2CF1-4860-4281-969A-C715FFAC5B4C}"/>
              </a:ext>
            </a:extLst>
          </p:cNvPr>
          <p:cNvSpPr>
            <a:spLocks noGrp="1"/>
          </p:cNvSpPr>
          <p:nvPr>
            <p:ph type="dt" sz="half" idx="10"/>
          </p:nvPr>
        </p:nvSpPr>
        <p:spPr/>
        <p:txBody>
          <a:bodyPr/>
          <a:lstStyle/>
          <a:p>
            <a:fld id="{82FC2DBB-52AF-4E8C-BD4B-C56624A05919}" type="datetime1">
              <a:rPr lang="el-GR" smtClean="0"/>
              <a:t>23/4/2018</a:t>
            </a:fld>
            <a:endParaRPr lang="el-GR"/>
          </a:p>
        </p:txBody>
      </p:sp>
      <p:sp>
        <p:nvSpPr>
          <p:cNvPr id="5" name="Θέση υποσέλιδου 4">
            <a:extLst>
              <a:ext uri="{FF2B5EF4-FFF2-40B4-BE49-F238E27FC236}">
                <a16:creationId xmlns="" xmlns:a16="http://schemas.microsoft.com/office/drawing/2014/main" id="{1563B82B-5DF9-4E37-9A18-3A7283F5A5BE}"/>
              </a:ext>
            </a:extLst>
          </p:cNvPr>
          <p:cNvSpPr>
            <a:spLocks noGrp="1"/>
          </p:cNvSpPr>
          <p:nvPr>
            <p:ph type="ftr" sz="quarter" idx="11"/>
          </p:nvPr>
        </p:nvSpPr>
        <p:spPr/>
        <p:txBody>
          <a:bodyPr/>
          <a:lstStyle/>
          <a:p>
            <a:r>
              <a:rPr lang="el-GR" smtClean="0"/>
              <a:t>Η βαρύτητα</a:t>
            </a:r>
            <a:endParaRPr lang="el-GR"/>
          </a:p>
        </p:txBody>
      </p:sp>
      <p:sp>
        <p:nvSpPr>
          <p:cNvPr id="6" name="Θέση αριθμού διαφάνειας 5">
            <a:extLst>
              <a:ext uri="{FF2B5EF4-FFF2-40B4-BE49-F238E27FC236}">
                <a16:creationId xmlns="" xmlns:a16="http://schemas.microsoft.com/office/drawing/2014/main" id="{D2DEEC95-F10C-4DFA-95F8-5B4286AB89DC}"/>
              </a:ext>
            </a:extLst>
          </p:cNvPr>
          <p:cNvSpPr>
            <a:spLocks noGrp="1"/>
          </p:cNvSpPr>
          <p:nvPr>
            <p:ph type="sldNum" sz="quarter" idx="12"/>
          </p:nvPr>
        </p:nvSpPr>
        <p:spPr/>
        <p:txBody>
          <a:bodyPr/>
          <a:lstStyle/>
          <a:p>
            <a:fld id="{8E8170DB-9F6C-4628-BE90-6ACEDB0A5A69}" type="slidenum">
              <a:rPr lang="el-GR" smtClean="0"/>
              <a:t>‹#›</a:t>
            </a:fld>
            <a:endParaRPr lang="el-GR"/>
          </a:p>
        </p:txBody>
      </p:sp>
    </p:spTree>
    <p:extLst>
      <p:ext uri="{BB962C8B-B14F-4D97-AF65-F5344CB8AC3E}">
        <p14:creationId xmlns:p14="http://schemas.microsoft.com/office/powerpoint/2010/main" val="581101040"/>
      </p:ext>
    </p:extLst>
  </p:cSld>
  <p:clrMapOvr>
    <a:masterClrMapping/>
  </p:clrMapOvr>
  <p:transition spd="slow">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a:extLst>
              <a:ext uri="{FF2B5EF4-FFF2-40B4-BE49-F238E27FC236}">
                <a16:creationId xmlns="" xmlns:a16="http://schemas.microsoft.com/office/drawing/2014/main" id="{924E3459-B587-404F-B35E-511EA92A1135}"/>
              </a:ext>
            </a:extLst>
          </p:cNvPr>
          <p:cNvSpPr>
            <a:spLocks noGrp="1"/>
          </p:cNvSpPr>
          <p:nvPr>
            <p:ph type="title"/>
          </p:nvPr>
        </p:nvSpPr>
        <p:spPr/>
        <p:txBody>
          <a:bodyPr/>
          <a:lstStyle/>
          <a:p>
            <a:r>
              <a:rPr lang="el-GR"/>
              <a:t>Κάντε κλικ για να επεξεργαστείτε τον τίτλο υποδείγματος</a:t>
            </a:r>
          </a:p>
        </p:txBody>
      </p:sp>
      <p:sp>
        <p:nvSpPr>
          <p:cNvPr id="3" name="Θέση περιεχομένου 2">
            <a:extLst>
              <a:ext uri="{FF2B5EF4-FFF2-40B4-BE49-F238E27FC236}">
                <a16:creationId xmlns="" xmlns:a16="http://schemas.microsoft.com/office/drawing/2014/main" id="{AE63AD5E-5401-4EBB-8993-FCFAC34E8804}"/>
              </a:ext>
            </a:extLst>
          </p:cNvPr>
          <p:cNvSpPr>
            <a:spLocks noGrp="1"/>
          </p:cNvSpPr>
          <p:nvPr>
            <p:ph sz="half" idx="1"/>
          </p:nvPr>
        </p:nvSpPr>
        <p:spPr>
          <a:xfrm>
            <a:off x="838200" y="1825625"/>
            <a:ext cx="5181600" cy="4351338"/>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περιεχομένου 3">
            <a:extLst>
              <a:ext uri="{FF2B5EF4-FFF2-40B4-BE49-F238E27FC236}">
                <a16:creationId xmlns="" xmlns:a16="http://schemas.microsoft.com/office/drawing/2014/main" id="{48E37F38-E87C-4AE3-8F84-E6A64E742F45}"/>
              </a:ext>
            </a:extLst>
          </p:cNvPr>
          <p:cNvSpPr>
            <a:spLocks noGrp="1"/>
          </p:cNvSpPr>
          <p:nvPr>
            <p:ph sz="half" idx="2"/>
          </p:nvPr>
        </p:nvSpPr>
        <p:spPr>
          <a:xfrm>
            <a:off x="6172200" y="1825625"/>
            <a:ext cx="5181600" cy="4351338"/>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5" name="Θέση ημερομηνίας 4">
            <a:extLst>
              <a:ext uri="{FF2B5EF4-FFF2-40B4-BE49-F238E27FC236}">
                <a16:creationId xmlns="" xmlns:a16="http://schemas.microsoft.com/office/drawing/2014/main" id="{60E531E1-E91D-403E-80A1-C2EF7506BCC2}"/>
              </a:ext>
            </a:extLst>
          </p:cNvPr>
          <p:cNvSpPr>
            <a:spLocks noGrp="1"/>
          </p:cNvSpPr>
          <p:nvPr>
            <p:ph type="dt" sz="half" idx="10"/>
          </p:nvPr>
        </p:nvSpPr>
        <p:spPr/>
        <p:txBody>
          <a:bodyPr/>
          <a:lstStyle/>
          <a:p>
            <a:fld id="{9B7671C4-E623-4DA0-AB22-D1FCE8CCB22F}" type="datetime1">
              <a:rPr lang="el-GR" smtClean="0"/>
              <a:t>23/4/2018</a:t>
            </a:fld>
            <a:endParaRPr lang="el-GR"/>
          </a:p>
        </p:txBody>
      </p:sp>
      <p:sp>
        <p:nvSpPr>
          <p:cNvPr id="6" name="Θέση υποσέλιδου 5">
            <a:extLst>
              <a:ext uri="{FF2B5EF4-FFF2-40B4-BE49-F238E27FC236}">
                <a16:creationId xmlns="" xmlns:a16="http://schemas.microsoft.com/office/drawing/2014/main" id="{597A94D1-7421-4A41-8AE3-198C1560CECC}"/>
              </a:ext>
            </a:extLst>
          </p:cNvPr>
          <p:cNvSpPr>
            <a:spLocks noGrp="1"/>
          </p:cNvSpPr>
          <p:nvPr>
            <p:ph type="ftr" sz="quarter" idx="11"/>
          </p:nvPr>
        </p:nvSpPr>
        <p:spPr/>
        <p:txBody>
          <a:bodyPr/>
          <a:lstStyle/>
          <a:p>
            <a:r>
              <a:rPr lang="el-GR" smtClean="0"/>
              <a:t>Η βαρύτητα</a:t>
            </a:r>
            <a:endParaRPr lang="el-GR"/>
          </a:p>
        </p:txBody>
      </p:sp>
      <p:sp>
        <p:nvSpPr>
          <p:cNvPr id="7" name="Θέση αριθμού διαφάνειας 6">
            <a:extLst>
              <a:ext uri="{FF2B5EF4-FFF2-40B4-BE49-F238E27FC236}">
                <a16:creationId xmlns="" xmlns:a16="http://schemas.microsoft.com/office/drawing/2014/main" id="{B83C9313-2BCA-4E70-A03F-E765C633743F}"/>
              </a:ext>
            </a:extLst>
          </p:cNvPr>
          <p:cNvSpPr>
            <a:spLocks noGrp="1"/>
          </p:cNvSpPr>
          <p:nvPr>
            <p:ph type="sldNum" sz="quarter" idx="12"/>
          </p:nvPr>
        </p:nvSpPr>
        <p:spPr/>
        <p:txBody>
          <a:bodyPr/>
          <a:lstStyle/>
          <a:p>
            <a:fld id="{8E8170DB-9F6C-4628-BE90-6ACEDB0A5A69}" type="slidenum">
              <a:rPr lang="el-GR" smtClean="0"/>
              <a:t>‹#›</a:t>
            </a:fld>
            <a:endParaRPr lang="el-GR"/>
          </a:p>
        </p:txBody>
      </p:sp>
    </p:spTree>
    <p:extLst>
      <p:ext uri="{BB962C8B-B14F-4D97-AF65-F5344CB8AC3E}">
        <p14:creationId xmlns:p14="http://schemas.microsoft.com/office/powerpoint/2010/main" val="2586004735"/>
      </p:ext>
    </p:extLst>
  </p:cSld>
  <p:clrMapOvr>
    <a:masterClrMapping/>
  </p:clrMapOvr>
  <p:transition spd="slow">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a:extLst>
              <a:ext uri="{FF2B5EF4-FFF2-40B4-BE49-F238E27FC236}">
                <a16:creationId xmlns="" xmlns:a16="http://schemas.microsoft.com/office/drawing/2014/main" id="{85B87879-B25E-406D-9B91-5DF72B7CD441}"/>
              </a:ext>
            </a:extLst>
          </p:cNvPr>
          <p:cNvSpPr>
            <a:spLocks noGrp="1"/>
          </p:cNvSpPr>
          <p:nvPr>
            <p:ph type="title"/>
          </p:nvPr>
        </p:nvSpPr>
        <p:spPr>
          <a:xfrm>
            <a:off x="839788" y="365125"/>
            <a:ext cx="10515600" cy="1325563"/>
          </a:xfrm>
        </p:spPr>
        <p:txBody>
          <a:bodyPr/>
          <a:lstStyle/>
          <a:p>
            <a:r>
              <a:rPr lang="el-GR"/>
              <a:t>Κάντε κλικ για να επεξεργαστείτε τον τίτλο υποδείγματος</a:t>
            </a:r>
          </a:p>
        </p:txBody>
      </p:sp>
      <p:sp>
        <p:nvSpPr>
          <p:cNvPr id="3" name="Θέση κειμένου 2">
            <a:extLst>
              <a:ext uri="{FF2B5EF4-FFF2-40B4-BE49-F238E27FC236}">
                <a16:creationId xmlns="" xmlns:a16="http://schemas.microsoft.com/office/drawing/2014/main" id="{1572192D-A620-4AD4-AF42-4F65D934419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Επεξεργασία στυλ υποδείγματος κειμένου</a:t>
            </a:r>
          </a:p>
        </p:txBody>
      </p:sp>
      <p:sp>
        <p:nvSpPr>
          <p:cNvPr id="4" name="Θέση περιεχομένου 3">
            <a:extLst>
              <a:ext uri="{FF2B5EF4-FFF2-40B4-BE49-F238E27FC236}">
                <a16:creationId xmlns="" xmlns:a16="http://schemas.microsoft.com/office/drawing/2014/main" id="{69A8D449-CC0F-4709-BEF0-D532CCFBDFEA}"/>
              </a:ext>
            </a:extLst>
          </p:cNvPr>
          <p:cNvSpPr>
            <a:spLocks noGrp="1"/>
          </p:cNvSpPr>
          <p:nvPr>
            <p:ph sz="half" idx="2"/>
          </p:nvPr>
        </p:nvSpPr>
        <p:spPr>
          <a:xfrm>
            <a:off x="839788" y="2505075"/>
            <a:ext cx="5157787" cy="3684588"/>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5" name="Θέση κειμένου 4">
            <a:extLst>
              <a:ext uri="{FF2B5EF4-FFF2-40B4-BE49-F238E27FC236}">
                <a16:creationId xmlns="" xmlns:a16="http://schemas.microsoft.com/office/drawing/2014/main" id="{47937A40-2389-4781-8E44-2C2C37C6430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Επεξεργασία στυλ υποδείγματος κειμένου</a:t>
            </a:r>
          </a:p>
        </p:txBody>
      </p:sp>
      <p:sp>
        <p:nvSpPr>
          <p:cNvPr id="6" name="Θέση περιεχομένου 5">
            <a:extLst>
              <a:ext uri="{FF2B5EF4-FFF2-40B4-BE49-F238E27FC236}">
                <a16:creationId xmlns="" xmlns:a16="http://schemas.microsoft.com/office/drawing/2014/main" id="{BA9C9F07-A193-4550-B634-16CBC4AA091D}"/>
              </a:ext>
            </a:extLst>
          </p:cNvPr>
          <p:cNvSpPr>
            <a:spLocks noGrp="1"/>
          </p:cNvSpPr>
          <p:nvPr>
            <p:ph sz="quarter" idx="4"/>
          </p:nvPr>
        </p:nvSpPr>
        <p:spPr>
          <a:xfrm>
            <a:off x="6172200" y="2505075"/>
            <a:ext cx="5183188" cy="3684588"/>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7" name="Θέση ημερομηνίας 6">
            <a:extLst>
              <a:ext uri="{FF2B5EF4-FFF2-40B4-BE49-F238E27FC236}">
                <a16:creationId xmlns="" xmlns:a16="http://schemas.microsoft.com/office/drawing/2014/main" id="{4B2FC852-5287-48DE-B264-27699800AE19}"/>
              </a:ext>
            </a:extLst>
          </p:cNvPr>
          <p:cNvSpPr>
            <a:spLocks noGrp="1"/>
          </p:cNvSpPr>
          <p:nvPr>
            <p:ph type="dt" sz="half" idx="10"/>
          </p:nvPr>
        </p:nvSpPr>
        <p:spPr/>
        <p:txBody>
          <a:bodyPr/>
          <a:lstStyle/>
          <a:p>
            <a:fld id="{433683D9-98C4-4E07-B625-7BA0727EE772}" type="datetime1">
              <a:rPr lang="el-GR" smtClean="0"/>
              <a:t>23/4/2018</a:t>
            </a:fld>
            <a:endParaRPr lang="el-GR"/>
          </a:p>
        </p:txBody>
      </p:sp>
      <p:sp>
        <p:nvSpPr>
          <p:cNvPr id="8" name="Θέση υποσέλιδου 7">
            <a:extLst>
              <a:ext uri="{FF2B5EF4-FFF2-40B4-BE49-F238E27FC236}">
                <a16:creationId xmlns="" xmlns:a16="http://schemas.microsoft.com/office/drawing/2014/main" id="{6C7D762D-E0EE-402D-803A-25FC2ABD46DF}"/>
              </a:ext>
            </a:extLst>
          </p:cNvPr>
          <p:cNvSpPr>
            <a:spLocks noGrp="1"/>
          </p:cNvSpPr>
          <p:nvPr>
            <p:ph type="ftr" sz="quarter" idx="11"/>
          </p:nvPr>
        </p:nvSpPr>
        <p:spPr/>
        <p:txBody>
          <a:bodyPr/>
          <a:lstStyle/>
          <a:p>
            <a:r>
              <a:rPr lang="el-GR" smtClean="0"/>
              <a:t>Η βαρύτητα</a:t>
            </a:r>
            <a:endParaRPr lang="el-GR"/>
          </a:p>
        </p:txBody>
      </p:sp>
      <p:sp>
        <p:nvSpPr>
          <p:cNvPr id="9" name="Θέση αριθμού διαφάνειας 8">
            <a:extLst>
              <a:ext uri="{FF2B5EF4-FFF2-40B4-BE49-F238E27FC236}">
                <a16:creationId xmlns="" xmlns:a16="http://schemas.microsoft.com/office/drawing/2014/main" id="{2D8D1575-8E79-462F-9BF3-94B60ED07B84}"/>
              </a:ext>
            </a:extLst>
          </p:cNvPr>
          <p:cNvSpPr>
            <a:spLocks noGrp="1"/>
          </p:cNvSpPr>
          <p:nvPr>
            <p:ph type="sldNum" sz="quarter" idx="12"/>
          </p:nvPr>
        </p:nvSpPr>
        <p:spPr/>
        <p:txBody>
          <a:bodyPr/>
          <a:lstStyle/>
          <a:p>
            <a:fld id="{8E8170DB-9F6C-4628-BE90-6ACEDB0A5A69}" type="slidenum">
              <a:rPr lang="el-GR" smtClean="0"/>
              <a:t>‹#›</a:t>
            </a:fld>
            <a:endParaRPr lang="el-GR"/>
          </a:p>
        </p:txBody>
      </p:sp>
    </p:spTree>
    <p:extLst>
      <p:ext uri="{BB962C8B-B14F-4D97-AF65-F5344CB8AC3E}">
        <p14:creationId xmlns:p14="http://schemas.microsoft.com/office/powerpoint/2010/main" val="869911392"/>
      </p:ext>
    </p:extLst>
  </p:cSld>
  <p:clrMapOvr>
    <a:masterClrMapping/>
  </p:clrMapOvr>
  <p:transition spd="slow">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a:extLst>
              <a:ext uri="{FF2B5EF4-FFF2-40B4-BE49-F238E27FC236}">
                <a16:creationId xmlns="" xmlns:a16="http://schemas.microsoft.com/office/drawing/2014/main" id="{CA2B8A70-BB64-43BE-B408-06080B84DB69}"/>
              </a:ext>
            </a:extLst>
          </p:cNvPr>
          <p:cNvSpPr>
            <a:spLocks noGrp="1"/>
          </p:cNvSpPr>
          <p:nvPr>
            <p:ph type="title"/>
          </p:nvPr>
        </p:nvSpPr>
        <p:spPr/>
        <p:txBody>
          <a:bodyPr/>
          <a:lstStyle/>
          <a:p>
            <a:r>
              <a:rPr lang="el-GR"/>
              <a:t>Κάντε κλικ για να επεξεργαστείτε τον τίτλο υποδείγματος</a:t>
            </a:r>
          </a:p>
        </p:txBody>
      </p:sp>
      <p:sp>
        <p:nvSpPr>
          <p:cNvPr id="3" name="Θέση ημερομηνίας 2">
            <a:extLst>
              <a:ext uri="{FF2B5EF4-FFF2-40B4-BE49-F238E27FC236}">
                <a16:creationId xmlns="" xmlns:a16="http://schemas.microsoft.com/office/drawing/2014/main" id="{73AD6500-2761-4FB7-BBD3-C05A7BE3AADE}"/>
              </a:ext>
            </a:extLst>
          </p:cNvPr>
          <p:cNvSpPr>
            <a:spLocks noGrp="1"/>
          </p:cNvSpPr>
          <p:nvPr>
            <p:ph type="dt" sz="half" idx="10"/>
          </p:nvPr>
        </p:nvSpPr>
        <p:spPr/>
        <p:txBody>
          <a:bodyPr/>
          <a:lstStyle/>
          <a:p>
            <a:fld id="{9EAD6B68-C26E-4BC9-9DA3-1AC4537C8E04}" type="datetime1">
              <a:rPr lang="el-GR" smtClean="0"/>
              <a:t>23/4/2018</a:t>
            </a:fld>
            <a:endParaRPr lang="el-GR"/>
          </a:p>
        </p:txBody>
      </p:sp>
      <p:sp>
        <p:nvSpPr>
          <p:cNvPr id="4" name="Θέση υποσέλιδου 3">
            <a:extLst>
              <a:ext uri="{FF2B5EF4-FFF2-40B4-BE49-F238E27FC236}">
                <a16:creationId xmlns="" xmlns:a16="http://schemas.microsoft.com/office/drawing/2014/main" id="{F5434FB4-D6DA-4663-A1E2-1E4D5ACDE6C3}"/>
              </a:ext>
            </a:extLst>
          </p:cNvPr>
          <p:cNvSpPr>
            <a:spLocks noGrp="1"/>
          </p:cNvSpPr>
          <p:nvPr>
            <p:ph type="ftr" sz="quarter" idx="11"/>
          </p:nvPr>
        </p:nvSpPr>
        <p:spPr/>
        <p:txBody>
          <a:bodyPr/>
          <a:lstStyle/>
          <a:p>
            <a:r>
              <a:rPr lang="el-GR" smtClean="0"/>
              <a:t>Η βαρύτητα</a:t>
            </a:r>
            <a:endParaRPr lang="el-GR"/>
          </a:p>
        </p:txBody>
      </p:sp>
      <p:sp>
        <p:nvSpPr>
          <p:cNvPr id="5" name="Θέση αριθμού διαφάνειας 4">
            <a:extLst>
              <a:ext uri="{FF2B5EF4-FFF2-40B4-BE49-F238E27FC236}">
                <a16:creationId xmlns="" xmlns:a16="http://schemas.microsoft.com/office/drawing/2014/main" id="{3DCA9A66-F6B0-437B-BE9C-8EAC7B54DB84}"/>
              </a:ext>
            </a:extLst>
          </p:cNvPr>
          <p:cNvSpPr>
            <a:spLocks noGrp="1"/>
          </p:cNvSpPr>
          <p:nvPr>
            <p:ph type="sldNum" sz="quarter" idx="12"/>
          </p:nvPr>
        </p:nvSpPr>
        <p:spPr/>
        <p:txBody>
          <a:bodyPr/>
          <a:lstStyle/>
          <a:p>
            <a:fld id="{8E8170DB-9F6C-4628-BE90-6ACEDB0A5A69}" type="slidenum">
              <a:rPr lang="el-GR" smtClean="0"/>
              <a:t>‹#›</a:t>
            </a:fld>
            <a:endParaRPr lang="el-GR"/>
          </a:p>
        </p:txBody>
      </p:sp>
    </p:spTree>
    <p:extLst>
      <p:ext uri="{BB962C8B-B14F-4D97-AF65-F5344CB8AC3E}">
        <p14:creationId xmlns:p14="http://schemas.microsoft.com/office/powerpoint/2010/main" val="3258514444"/>
      </p:ext>
    </p:extLst>
  </p:cSld>
  <p:clrMapOvr>
    <a:masterClrMapping/>
  </p:clrMapOvr>
  <p:transition spd="slow">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ό">
    <p:spTree>
      <p:nvGrpSpPr>
        <p:cNvPr id="1" name=""/>
        <p:cNvGrpSpPr/>
        <p:nvPr/>
      </p:nvGrpSpPr>
      <p:grpSpPr>
        <a:xfrm>
          <a:off x="0" y="0"/>
          <a:ext cx="0" cy="0"/>
          <a:chOff x="0" y="0"/>
          <a:chExt cx="0" cy="0"/>
        </a:xfrm>
      </p:grpSpPr>
      <p:sp>
        <p:nvSpPr>
          <p:cNvPr id="2" name="Θέση ημερομηνίας 1">
            <a:extLst>
              <a:ext uri="{FF2B5EF4-FFF2-40B4-BE49-F238E27FC236}">
                <a16:creationId xmlns="" xmlns:a16="http://schemas.microsoft.com/office/drawing/2014/main" id="{85EFE272-B5C7-47F9-897E-499AD1BB70C1}"/>
              </a:ext>
            </a:extLst>
          </p:cNvPr>
          <p:cNvSpPr>
            <a:spLocks noGrp="1"/>
          </p:cNvSpPr>
          <p:nvPr>
            <p:ph type="dt" sz="half" idx="10"/>
          </p:nvPr>
        </p:nvSpPr>
        <p:spPr/>
        <p:txBody>
          <a:bodyPr/>
          <a:lstStyle/>
          <a:p>
            <a:fld id="{F7BDFE3E-64D9-4C51-BE06-6991CA216418}" type="datetime1">
              <a:rPr lang="el-GR" smtClean="0"/>
              <a:t>23/4/2018</a:t>
            </a:fld>
            <a:endParaRPr lang="el-GR"/>
          </a:p>
        </p:txBody>
      </p:sp>
      <p:sp>
        <p:nvSpPr>
          <p:cNvPr id="3" name="Θέση υποσέλιδου 2">
            <a:extLst>
              <a:ext uri="{FF2B5EF4-FFF2-40B4-BE49-F238E27FC236}">
                <a16:creationId xmlns="" xmlns:a16="http://schemas.microsoft.com/office/drawing/2014/main" id="{A10C1578-6E8E-46A4-A262-81C5B39B7424}"/>
              </a:ext>
            </a:extLst>
          </p:cNvPr>
          <p:cNvSpPr>
            <a:spLocks noGrp="1"/>
          </p:cNvSpPr>
          <p:nvPr>
            <p:ph type="ftr" sz="quarter" idx="11"/>
          </p:nvPr>
        </p:nvSpPr>
        <p:spPr/>
        <p:txBody>
          <a:bodyPr/>
          <a:lstStyle/>
          <a:p>
            <a:r>
              <a:rPr lang="el-GR" smtClean="0"/>
              <a:t>Η βαρύτητα</a:t>
            </a:r>
            <a:endParaRPr lang="el-GR"/>
          </a:p>
        </p:txBody>
      </p:sp>
      <p:sp>
        <p:nvSpPr>
          <p:cNvPr id="4" name="Θέση αριθμού διαφάνειας 3">
            <a:extLst>
              <a:ext uri="{FF2B5EF4-FFF2-40B4-BE49-F238E27FC236}">
                <a16:creationId xmlns="" xmlns:a16="http://schemas.microsoft.com/office/drawing/2014/main" id="{AF032D4A-8AB8-4DC2-9D7D-2A77B0FC7E7E}"/>
              </a:ext>
            </a:extLst>
          </p:cNvPr>
          <p:cNvSpPr>
            <a:spLocks noGrp="1"/>
          </p:cNvSpPr>
          <p:nvPr>
            <p:ph type="sldNum" sz="quarter" idx="12"/>
          </p:nvPr>
        </p:nvSpPr>
        <p:spPr/>
        <p:txBody>
          <a:bodyPr/>
          <a:lstStyle/>
          <a:p>
            <a:fld id="{8E8170DB-9F6C-4628-BE90-6ACEDB0A5A69}" type="slidenum">
              <a:rPr lang="el-GR" smtClean="0"/>
              <a:t>‹#›</a:t>
            </a:fld>
            <a:endParaRPr lang="el-GR"/>
          </a:p>
        </p:txBody>
      </p:sp>
    </p:spTree>
    <p:extLst>
      <p:ext uri="{BB962C8B-B14F-4D97-AF65-F5344CB8AC3E}">
        <p14:creationId xmlns:p14="http://schemas.microsoft.com/office/powerpoint/2010/main" val="1631241945"/>
      </p:ext>
    </p:extLst>
  </p:cSld>
  <p:clrMapOvr>
    <a:masterClrMapping/>
  </p:clrMapOvr>
  <p:transition spd="slow">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a:extLst>
              <a:ext uri="{FF2B5EF4-FFF2-40B4-BE49-F238E27FC236}">
                <a16:creationId xmlns="" xmlns:a16="http://schemas.microsoft.com/office/drawing/2014/main" id="{45C8F93C-58C4-4C34-A037-C91D819BE5C0}"/>
              </a:ext>
            </a:extLst>
          </p:cNvPr>
          <p:cNvSpPr>
            <a:spLocks noGrp="1"/>
          </p:cNvSpPr>
          <p:nvPr>
            <p:ph type="title"/>
          </p:nvPr>
        </p:nvSpPr>
        <p:spPr>
          <a:xfrm>
            <a:off x="839788" y="457200"/>
            <a:ext cx="3932237" cy="1600200"/>
          </a:xfrm>
        </p:spPr>
        <p:txBody>
          <a:bodyPr anchor="b"/>
          <a:lstStyle>
            <a:lvl1pPr>
              <a:defRPr sz="3200"/>
            </a:lvl1pPr>
          </a:lstStyle>
          <a:p>
            <a:r>
              <a:rPr lang="el-GR"/>
              <a:t>Κάντε κλικ για να επεξεργαστείτε τον τίτλο υποδείγματος</a:t>
            </a:r>
          </a:p>
        </p:txBody>
      </p:sp>
      <p:sp>
        <p:nvSpPr>
          <p:cNvPr id="3" name="Θέση περιεχομένου 2">
            <a:extLst>
              <a:ext uri="{FF2B5EF4-FFF2-40B4-BE49-F238E27FC236}">
                <a16:creationId xmlns="" xmlns:a16="http://schemas.microsoft.com/office/drawing/2014/main" id="{88E4F570-4697-4BA0-A419-7B6BF3D4702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κειμένου 3">
            <a:extLst>
              <a:ext uri="{FF2B5EF4-FFF2-40B4-BE49-F238E27FC236}">
                <a16:creationId xmlns="" xmlns:a16="http://schemas.microsoft.com/office/drawing/2014/main" id="{C9439F43-487D-4CFA-A16E-9F97C31E303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Επεξεργασία στυλ υποδείγματος κειμένου</a:t>
            </a:r>
          </a:p>
        </p:txBody>
      </p:sp>
      <p:sp>
        <p:nvSpPr>
          <p:cNvPr id="5" name="Θέση ημερομηνίας 4">
            <a:extLst>
              <a:ext uri="{FF2B5EF4-FFF2-40B4-BE49-F238E27FC236}">
                <a16:creationId xmlns="" xmlns:a16="http://schemas.microsoft.com/office/drawing/2014/main" id="{75E81825-54E9-4C1E-A145-2EF724B8C3D2}"/>
              </a:ext>
            </a:extLst>
          </p:cNvPr>
          <p:cNvSpPr>
            <a:spLocks noGrp="1"/>
          </p:cNvSpPr>
          <p:nvPr>
            <p:ph type="dt" sz="half" idx="10"/>
          </p:nvPr>
        </p:nvSpPr>
        <p:spPr/>
        <p:txBody>
          <a:bodyPr/>
          <a:lstStyle/>
          <a:p>
            <a:fld id="{508B18F5-7ADA-415A-A330-6D13A80CB2E3}" type="datetime1">
              <a:rPr lang="el-GR" smtClean="0"/>
              <a:t>23/4/2018</a:t>
            </a:fld>
            <a:endParaRPr lang="el-GR"/>
          </a:p>
        </p:txBody>
      </p:sp>
      <p:sp>
        <p:nvSpPr>
          <p:cNvPr id="6" name="Θέση υποσέλιδου 5">
            <a:extLst>
              <a:ext uri="{FF2B5EF4-FFF2-40B4-BE49-F238E27FC236}">
                <a16:creationId xmlns="" xmlns:a16="http://schemas.microsoft.com/office/drawing/2014/main" id="{17795EBC-6E77-4EA7-9164-7C5205D37859}"/>
              </a:ext>
            </a:extLst>
          </p:cNvPr>
          <p:cNvSpPr>
            <a:spLocks noGrp="1"/>
          </p:cNvSpPr>
          <p:nvPr>
            <p:ph type="ftr" sz="quarter" idx="11"/>
          </p:nvPr>
        </p:nvSpPr>
        <p:spPr/>
        <p:txBody>
          <a:bodyPr/>
          <a:lstStyle/>
          <a:p>
            <a:r>
              <a:rPr lang="el-GR" smtClean="0"/>
              <a:t>Η βαρύτητα</a:t>
            </a:r>
            <a:endParaRPr lang="el-GR"/>
          </a:p>
        </p:txBody>
      </p:sp>
      <p:sp>
        <p:nvSpPr>
          <p:cNvPr id="7" name="Θέση αριθμού διαφάνειας 6">
            <a:extLst>
              <a:ext uri="{FF2B5EF4-FFF2-40B4-BE49-F238E27FC236}">
                <a16:creationId xmlns="" xmlns:a16="http://schemas.microsoft.com/office/drawing/2014/main" id="{36BC40DE-6F68-4BC5-8974-9D1D3E4D4D6F}"/>
              </a:ext>
            </a:extLst>
          </p:cNvPr>
          <p:cNvSpPr>
            <a:spLocks noGrp="1"/>
          </p:cNvSpPr>
          <p:nvPr>
            <p:ph type="sldNum" sz="quarter" idx="12"/>
          </p:nvPr>
        </p:nvSpPr>
        <p:spPr/>
        <p:txBody>
          <a:bodyPr/>
          <a:lstStyle/>
          <a:p>
            <a:fld id="{8E8170DB-9F6C-4628-BE90-6ACEDB0A5A69}" type="slidenum">
              <a:rPr lang="el-GR" smtClean="0"/>
              <a:t>‹#›</a:t>
            </a:fld>
            <a:endParaRPr lang="el-GR"/>
          </a:p>
        </p:txBody>
      </p:sp>
    </p:spTree>
    <p:extLst>
      <p:ext uri="{BB962C8B-B14F-4D97-AF65-F5344CB8AC3E}">
        <p14:creationId xmlns:p14="http://schemas.microsoft.com/office/powerpoint/2010/main" val="2257269575"/>
      </p:ext>
    </p:extLst>
  </p:cSld>
  <p:clrMapOvr>
    <a:masterClrMapping/>
  </p:clrMapOvr>
  <p:transition spd="slow">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Τίτλος 1">
            <a:extLst>
              <a:ext uri="{FF2B5EF4-FFF2-40B4-BE49-F238E27FC236}">
                <a16:creationId xmlns="" xmlns:a16="http://schemas.microsoft.com/office/drawing/2014/main" id="{1FEF1399-6015-4B54-B24E-A2A0B8A62A91}"/>
              </a:ext>
            </a:extLst>
          </p:cNvPr>
          <p:cNvSpPr>
            <a:spLocks noGrp="1"/>
          </p:cNvSpPr>
          <p:nvPr>
            <p:ph type="title"/>
          </p:nvPr>
        </p:nvSpPr>
        <p:spPr>
          <a:xfrm>
            <a:off x="839788" y="457200"/>
            <a:ext cx="3932237" cy="1600200"/>
          </a:xfrm>
        </p:spPr>
        <p:txBody>
          <a:bodyPr anchor="b"/>
          <a:lstStyle>
            <a:lvl1pPr>
              <a:defRPr sz="3200"/>
            </a:lvl1pPr>
          </a:lstStyle>
          <a:p>
            <a:r>
              <a:rPr lang="el-GR"/>
              <a:t>Κάντε κλικ για να επεξεργαστείτε τον τίτλο υποδείγματος</a:t>
            </a:r>
          </a:p>
        </p:txBody>
      </p:sp>
      <p:sp>
        <p:nvSpPr>
          <p:cNvPr id="3" name="Θέση εικόνας 2">
            <a:extLst>
              <a:ext uri="{FF2B5EF4-FFF2-40B4-BE49-F238E27FC236}">
                <a16:creationId xmlns="" xmlns:a16="http://schemas.microsoft.com/office/drawing/2014/main" id="{B092733E-832F-42BD-97B2-6C8D6A6637F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Θέση κειμένου 3">
            <a:extLst>
              <a:ext uri="{FF2B5EF4-FFF2-40B4-BE49-F238E27FC236}">
                <a16:creationId xmlns="" xmlns:a16="http://schemas.microsoft.com/office/drawing/2014/main" id="{5033EB99-FF90-426F-8ECE-6E4F16E9CA5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Επεξεργασία στυλ υποδείγματος κειμένου</a:t>
            </a:r>
          </a:p>
        </p:txBody>
      </p:sp>
      <p:sp>
        <p:nvSpPr>
          <p:cNvPr id="5" name="Θέση ημερομηνίας 4">
            <a:extLst>
              <a:ext uri="{FF2B5EF4-FFF2-40B4-BE49-F238E27FC236}">
                <a16:creationId xmlns="" xmlns:a16="http://schemas.microsoft.com/office/drawing/2014/main" id="{34903EEC-CA26-464A-A807-1B852463A53D}"/>
              </a:ext>
            </a:extLst>
          </p:cNvPr>
          <p:cNvSpPr>
            <a:spLocks noGrp="1"/>
          </p:cNvSpPr>
          <p:nvPr>
            <p:ph type="dt" sz="half" idx="10"/>
          </p:nvPr>
        </p:nvSpPr>
        <p:spPr/>
        <p:txBody>
          <a:bodyPr/>
          <a:lstStyle/>
          <a:p>
            <a:fld id="{3BD2A3FE-0659-4C98-819D-EC8E5B3938DB}" type="datetime1">
              <a:rPr lang="el-GR" smtClean="0"/>
              <a:t>23/4/2018</a:t>
            </a:fld>
            <a:endParaRPr lang="el-GR"/>
          </a:p>
        </p:txBody>
      </p:sp>
      <p:sp>
        <p:nvSpPr>
          <p:cNvPr id="6" name="Θέση υποσέλιδου 5">
            <a:extLst>
              <a:ext uri="{FF2B5EF4-FFF2-40B4-BE49-F238E27FC236}">
                <a16:creationId xmlns="" xmlns:a16="http://schemas.microsoft.com/office/drawing/2014/main" id="{02FE019B-66ED-4311-8797-B877B088D6DE}"/>
              </a:ext>
            </a:extLst>
          </p:cNvPr>
          <p:cNvSpPr>
            <a:spLocks noGrp="1"/>
          </p:cNvSpPr>
          <p:nvPr>
            <p:ph type="ftr" sz="quarter" idx="11"/>
          </p:nvPr>
        </p:nvSpPr>
        <p:spPr/>
        <p:txBody>
          <a:bodyPr/>
          <a:lstStyle/>
          <a:p>
            <a:r>
              <a:rPr lang="el-GR" smtClean="0"/>
              <a:t>Η βαρύτητα</a:t>
            </a:r>
            <a:endParaRPr lang="el-GR"/>
          </a:p>
        </p:txBody>
      </p:sp>
      <p:sp>
        <p:nvSpPr>
          <p:cNvPr id="7" name="Θέση αριθμού διαφάνειας 6">
            <a:extLst>
              <a:ext uri="{FF2B5EF4-FFF2-40B4-BE49-F238E27FC236}">
                <a16:creationId xmlns="" xmlns:a16="http://schemas.microsoft.com/office/drawing/2014/main" id="{A09E3C06-73EB-4937-AEF3-CEAF71FA4349}"/>
              </a:ext>
            </a:extLst>
          </p:cNvPr>
          <p:cNvSpPr>
            <a:spLocks noGrp="1"/>
          </p:cNvSpPr>
          <p:nvPr>
            <p:ph type="sldNum" sz="quarter" idx="12"/>
          </p:nvPr>
        </p:nvSpPr>
        <p:spPr/>
        <p:txBody>
          <a:bodyPr/>
          <a:lstStyle/>
          <a:p>
            <a:fld id="{8E8170DB-9F6C-4628-BE90-6ACEDB0A5A69}" type="slidenum">
              <a:rPr lang="el-GR" smtClean="0"/>
              <a:t>‹#›</a:t>
            </a:fld>
            <a:endParaRPr lang="el-GR"/>
          </a:p>
        </p:txBody>
      </p:sp>
    </p:spTree>
    <p:extLst>
      <p:ext uri="{BB962C8B-B14F-4D97-AF65-F5344CB8AC3E}">
        <p14:creationId xmlns:p14="http://schemas.microsoft.com/office/powerpoint/2010/main" val="10642675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τίτλου 1">
            <a:extLst>
              <a:ext uri="{FF2B5EF4-FFF2-40B4-BE49-F238E27FC236}">
                <a16:creationId xmlns="" xmlns:a16="http://schemas.microsoft.com/office/drawing/2014/main" id="{4D94F39E-955D-4844-A225-F48E7EFABCF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l-GR"/>
              <a:t>Κάντε κλικ για να επεξεργαστείτε τον τίτλο υποδείγματος</a:t>
            </a:r>
          </a:p>
        </p:txBody>
      </p:sp>
      <p:sp>
        <p:nvSpPr>
          <p:cNvPr id="3" name="Θέση κειμένου 2">
            <a:extLst>
              <a:ext uri="{FF2B5EF4-FFF2-40B4-BE49-F238E27FC236}">
                <a16:creationId xmlns="" xmlns:a16="http://schemas.microsoft.com/office/drawing/2014/main" id="{C8C70AB3-0EF4-46D9-816A-F96CDC5F85D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ημερομηνίας 3">
            <a:extLst>
              <a:ext uri="{FF2B5EF4-FFF2-40B4-BE49-F238E27FC236}">
                <a16:creationId xmlns="" xmlns:a16="http://schemas.microsoft.com/office/drawing/2014/main" id="{FF1F04E3-048D-4547-A058-DC2F1F8C133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52F7AF6-FFB6-4655-B355-52C5F1773E76}" type="datetime1">
              <a:rPr lang="el-GR" smtClean="0"/>
              <a:t>23/4/2018</a:t>
            </a:fld>
            <a:endParaRPr lang="el-GR"/>
          </a:p>
        </p:txBody>
      </p:sp>
      <p:sp>
        <p:nvSpPr>
          <p:cNvPr id="5" name="Θέση υποσέλιδου 4">
            <a:extLst>
              <a:ext uri="{FF2B5EF4-FFF2-40B4-BE49-F238E27FC236}">
                <a16:creationId xmlns="" xmlns:a16="http://schemas.microsoft.com/office/drawing/2014/main" id="{4D64BAC0-2E30-437D-AFCF-86DAE5E1A20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l-GR" smtClean="0"/>
              <a:t>Η βαρύτητα</a:t>
            </a:r>
            <a:endParaRPr lang="el-GR"/>
          </a:p>
        </p:txBody>
      </p:sp>
      <p:sp>
        <p:nvSpPr>
          <p:cNvPr id="6" name="Θέση αριθμού διαφάνειας 5">
            <a:extLst>
              <a:ext uri="{FF2B5EF4-FFF2-40B4-BE49-F238E27FC236}">
                <a16:creationId xmlns="" xmlns:a16="http://schemas.microsoft.com/office/drawing/2014/main" id="{0C6AB0D5-F61B-48ED-B113-0E85F7FE27B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E8170DB-9F6C-4628-BE90-6ACEDB0A5A69}" type="slidenum">
              <a:rPr lang="el-GR" smtClean="0"/>
              <a:t>‹#›</a:t>
            </a:fld>
            <a:endParaRPr lang="el-GR"/>
          </a:p>
        </p:txBody>
      </p:sp>
    </p:spTree>
    <p:extLst>
      <p:ext uri="{BB962C8B-B14F-4D97-AF65-F5344CB8AC3E}">
        <p14:creationId xmlns:p14="http://schemas.microsoft.com/office/powerpoint/2010/main" val="35767798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1.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g"/><Relationship Id="rId1" Type="http://schemas.openxmlformats.org/officeDocument/2006/relationships/slideLayout" Target="../slideLayouts/slideLayout2.xml"/><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 xmlns:a16="http://schemas.microsoft.com/office/drawing/2014/main" id="{4D864043-3157-49BC-AACD-A7FC62576181}"/>
              </a:ext>
            </a:extLst>
          </p:cNvPr>
          <p:cNvSpPr>
            <a:spLocks noGrp="1"/>
          </p:cNvSpPr>
          <p:nvPr>
            <p:ph type="ctrTitle"/>
          </p:nvPr>
        </p:nvSpPr>
        <p:spPr>
          <a:xfrm>
            <a:off x="0" y="2169993"/>
            <a:ext cx="12192000" cy="1405719"/>
          </a:xfrm>
          <a:solidFill>
            <a:schemeClr val="tx1"/>
          </a:solidFill>
        </p:spPr>
        <p:txBody>
          <a:bodyPr/>
          <a:lstStyle/>
          <a:p>
            <a:r>
              <a:rPr lang="el-GR" dirty="0">
                <a:solidFill>
                  <a:schemeClr val="bg1"/>
                </a:solidFill>
              </a:rPr>
              <a:t>Η Βαρύτητα (χρόνος)</a:t>
            </a:r>
          </a:p>
        </p:txBody>
      </p:sp>
      <p:sp>
        <p:nvSpPr>
          <p:cNvPr id="3" name="Υπότιτλος 2">
            <a:extLst>
              <a:ext uri="{FF2B5EF4-FFF2-40B4-BE49-F238E27FC236}">
                <a16:creationId xmlns="" xmlns:a16="http://schemas.microsoft.com/office/drawing/2014/main" id="{C6EE55F3-237E-4659-A59B-A640ADB9A313}"/>
              </a:ext>
            </a:extLst>
          </p:cNvPr>
          <p:cNvSpPr>
            <a:spLocks noGrp="1"/>
          </p:cNvSpPr>
          <p:nvPr>
            <p:ph type="subTitle" idx="1"/>
          </p:nvPr>
        </p:nvSpPr>
        <p:spPr/>
        <p:txBody>
          <a:bodyPr/>
          <a:lstStyle/>
          <a:p>
            <a:r>
              <a:rPr lang="el-GR" dirty="0" err="1"/>
              <a:t>Τσαλουχίδου</a:t>
            </a:r>
            <a:r>
              <a:rPr lang="el-GR" dirty="0"/>
              <a:t> Ελεονώρα - Στεφανία</a:t>
            </a:r>
          </a:p>
        </p:txBody>
      </p:sp>
      <p:sp>
        <p:nvSpPr>
          <p:cNvPr id="4" name="Θέση υποσέλιδου 3"/>
          <p:cNvSpPr>
            <a:spLocks noGrp="1"/>
          </p:cNvSpPr>
          <p:nvPr>
            <p:ph type="ftr" sz="quarter" idx="11"/>
          </p:nvPr>
        </p:nvSpPr>
        <p:spPr/>
        <p:txBody>
          <a:bodyPr/>
          <a:lstStyle/>
          <a:p>
            <a:r>
              <a:rPr lang="el-GR" smtClean="0"/>
              <a:t>Η βαρύτητα</a:t>
            </a:r>
            <a:endParaRPr lang="el-GR"/>
          </a:p>
        </p:txBody>
      </p:sp>
      <p:sp>
        <p:nvSpPr>
          <p:cNvPr id="5" name="Θέση αριθμού διαφάνειας 4"/>
          <p:cNvSpPr>
            <a:spLocks noGrp="1"/>
          </p:cNvSpPr>
          <p:nvPr>
            <p:ph type="sldNum" sz="quarter" idx="12"/>
          </p:nvPr>
        </p:nvSpPr>
        <p:spPr/>
        <p:txBody>
          <a:bodyPr/>
          <a:lstStyle/>
          <a:p>
            <a:fld id="{8E8170DB-9F6C-4628-BE90-6ACEDB0A5A69}" type="slidenum">
              <a:rPr lang="el-GR" smtClean="0"/>
              <a:t>1</a:t>
            </a:fld>
            <a:endParaRPr lang="el-GR"/>
          </a:p>
        </p:txBody>
      </p:sp>
      <p:sp>
        <p:nvSpPr>
          <p:cNvPr id="6" name="TextBox 5"/>
          <p:cNvSpPr txBox="1"/>
          <p:nvPr/>
        </p:nvSpPr>
        <p:spPr>
          <a:xfrm>
            <a:off x="1337481" y="293006"/>
            <a:ext cx="4404475" cy="369332"/>
          </a:xfrm>
          <a:prstGeom prst="rect">
            <a:avLst/>
          </a:prstGeom>
          <a:noFill/>
        </p:spPr>
        <p:txBody>
          <a:bodyPr wrap="none" rtlCol="0">
            <a:spAutoFit/>
          </a:bodyPr>
          <a:lstStyle/>
          <a:p>
            <a:r>
              <a:rPr lang="el-GR" dirty="0" smtClean="0"/>
              <a:t>Παιδαγωγικό Τμήμα Δημοτικής Εκπαίδευσης</a:t>
            </a:r>
            <a:endParaRPr lang="el-GR" dirty="0"/>
          </a:p>
        </p:txBody>
      </p:sp>
    </p:spTree>
    <p:extLst>
      <p:ext uri="{BB962C8B-B14F-4D97-AF65-F5344CB8AC3E}">
        <p14:creationId xmlns:p14="http://schemas.microsoft.com/office/powerpoint/2010/main" val="208764401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 xmlns:a16="http://schemas.microsoft.com/office/drawing/2014/main" id="{670D2091-7974-4C72-B361-8483F57AC5FC}"/>
              </a:ext>
            </a:extLst>
          </p:cNvPr>
          <p:cNvSpPr>
            <a:spLocks noGrp="1"/>
          </p:cNvSpPr>
          <p:nvPr>
            <p:ph type="title"/>
          </p:nvPr>
        </p:nvSpPr>
        <p:spPr>
          <a:xfrm>
            <a:off x="0" y="136479"/>
            <a:ext cx="12192000" cy="1160058"/>
          </a:xfrm>
        </p:spPr>
        <p:txBody>
          <a:bodyPr/>
          <a:lstStyle/>
          <a:p>
            <a:pPr algn="ctr"/>
            <a:r>
              <a:rPr lang="el-GR" dirty="0"/>
              <a:t>Η Βαρύτητα</a:t>
            </a:r>
          </a:p>
        </p:txBody>
      </p:sp>
      <p:sp>
        <p:nvSpPr>
          <p:cNvPr id="3" name="Θέση περιεχομένου 2">
            <a:extLst>
              <a:ext uri="{FF2B5EF4-FFF2-40B4-BE49-F238E27FC236}">
                <a16:creationId xmlns="" xmlns:a16="http://schemas.microsoft.com/office/drawing/2014/main" id="{6261D2F6-66A0-4A54-AA63-DCEA5443D349}"/>
              </a:ext>
            </a:extLst>
          </p:cNvPr>
          <p:cNvSpPr>
            <a:spLocks noGrp="1"/>
          </p:cNvSpPr>
          <p:nvPr>
            <p:ph idx="1"/>
          </p:nvPr>
        </p:nvSpPr>
        <p:spPr>
          <a:xfrm>
            <a:off x="532263" y="1419367"/>
            <a:ext cx="10746382" cy="3698543"/>
          </a:xfrm>
        </p:spPr>
        <p:txBody>
          <a:bodyPr>
            <a:normAutofit fontScale="70000" lnSpcReduction="20000"/>
          </a:bodyPr>
          <a:lstStyle/>
          <a:p>
            <a:pPr marL="0" indent="0">
              <a:buNone/>
            </a:pPr>
            <a:r>
              <a:rPr lang="el-GR" dirty="0"/>
              <a:t>Στη φυσική, βαρύτητα ονομάζεται η ιδιότητα των υλικών σωμάτων να έλκουν και να έλκονται αμοιβαία με άλλα υλικά σώματα. Τα </a:t>
            </a:r>
            <a:r>
              <a:rPr lang="el-GR" dirty="0" err="1"/>
              <a:t>ελκόμενα</a:t>
            </a:r>
            <a:r>
              <a:rPr lang="el-GR" dirty="0"/>
              <a:t> σώματα κινούνται με επιταχυνόμενη κίνηση προς το έλκον σώμα. Οι έλξεις είναι αμοιβαίες. Το μέτρο της αντίστασης, που παρουσιάζει κάθε σώμα στη μεταβολή της κινητικής του κατάστασης, το ονομάζουμε μάζα του σώματος. Η δύναμη έλξης, που ονομάζεται βάρος, είναι μεγαλύτερη όταν τα σώματα είναι πλησιέστερα ή όταν έχουν μεγαλύτερη μάζα.</a:t>
            </a:r>
          </a:p>
          <a:p>
            <a:pPr marL="0" indent="0">
              <a:buNone/>
            </a:pPr>
            <a:r>
              <a:rPr lang="el-GR" dirty="0"/>
              <a:t>Η βαρύτητα στη γη έλκει τα υλικά σώματα και προκαλεί την πτώση τους στην επιφάνειά της όταν αφεθούν ελεύθερα. Επιπροσθέτως, η βαρύτητα είναι η αιτία της ύπαρξης της γης, του ήλιου και των άλλων αστρικών σωμάτων. Χωρίς αυτή δεν θα υπήρχε ζωή, όπως τη γνωρίζουμε σήμερα. Η βαρύτητα είναι επίσης υπεύθυνη για την τροχιά της γης και των υπόλοιπων πλανητών γύρω από τον ήλιο, την τροχιά της σελήνης γύρω από τη γη, τον σχηματισμό παλιρροιών και άλλα φυσικά φαινόμενα που παρατηρούμε. Η βαρύτητα είναι μία από τις τέσσερις βασικές αλληλεπιδράσεις στη φύση. Οι άλλες τρεις είναι η ηλεκτρομαγνητική δύναμη, η ασθενής πυρηνική και η ισχυρή πυρηνική. Η βαρύτητα είναι η πιο αδύναμη από τις τέσσερις αλληλεπιδράσεις, αλλά δρα σε μεγάλες αποστάσεις και είναι πάντοτε ελκτική.</a:t>
            </a:r>
          </a:p>
        </p:txBody>
      </p:sp>
      <p:sp>
        <p:nvSpPr>
          <p:cNvPr id="5" name="Θέση υποσέλιδου 4"/>
          <p:cNvSpPr>
            <a:spLocks noGrp="1"/>
          </p:cNvSpPr>
          <p:nvPr>
            <p:ph type="ftr" sz="quarter" idx="11"/>
          </p:nvPr>
        </p:nvSpPr>
        <p:spPr/>
        <p:txBody>
          <a:bodyPr/>
          <a:lstStyle/>
          <a:p>
            <a:r>
              <a:rPr lang="el-GR" smtClean="0"/>
              <a:t>Η βαρύτητα</a:t>
            </a:r>
            <a:endParaRPr lang="el-GR"/>
          </a:p>
        </p:txBody>
      </p:sp>
      <p:sp>
        <p:nvSpPr>
          <p:cNvPr id="6" name="Θέση αριθμού διαφάνειας 5"/>
          <p:cNvSpPr>
            <a:spLocks noGrp="1"/>
          </p:cNvSpPr>
          <p:nvPr>
            <p:ph type="sldNum" sz="quarter" idx="12"/>
          </p:nvPr>
        </p:nvSpPr>
        <p:spPr/>
        <p:txBody>
          <a:bodyPr/>
          <a:lstStyle/>
          <a:p>
            <a:fld id="{8E8170DB-9F6C-4628-BE90-6ACEDB0A5A69}" type="slidenum">
              <a:rPr lang="el-GR" smtClean="0"/>
              <a:t>2</a:t>
            </a:fld>
            <a:endParaRPr lang="el-GR"/>
          </a:p>
        </p:txBody>
      </p:sp>
      <p:pic>
        <p:nvPicPr>
          <p:cNvPr id="4" name="Εικόνα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09182"/>
            <a:ext cx="1270583" cy="1270583"/>
          </a:xfrm>
          <a:prstGeom prst="rect">
            <a:avLst/>
          </a:prstGeom>
        </p:spPr>
      </p:pic>
      <p:sp>
        <p:nvSpPr>
          <p:cNvPr id="8" name="TextBox 7"/>
          <p:cNvSpPr txBox="1"/>
          <p:nvPr/>
        </p:nvSpPr>
        <p:spPr>
          <a:xfrm>
            <a:off x="1405719" y="423081"/>
            <a:ext cx="2443041" cy="646331"/>
          </a:xfrm>
          <a:prstGeom prst="rect">
            <a:avLst/>
          </a:prstGeom>
          <a:noFill/>
        </p:spPr>
        <p:txBody>
          <a:bodyPr wrap="none" rtlCol="0">
            <a:spAutoFit/>
          </a:bodyPr>
          <a:lstStyle/>
          <a:p>
            <a:r>
              <a:rPr lang="el-GR" dirty="0" smtClean="0">
                <a:solidFill>
                  <a:schemeClr val="bg1"/>
                </a:solidFill>
              </a:rPr>
              <a:t>Παιδαγωγικό Τμήμα </a:t>
            </a:r>
          </a:p>
          <a:p>
            <a:r>
              <a:rPr lang="el-GR" dirty="0" smtClean="0">
                <a:solidFill>
                  <a:schemeClr val="bg1"/>
                </a:solidFill>
              </a:rPr>
              <a:t>Δημοτικής Εκπαίδευσης</a:t>
            </a:r>
            <a:endParaRPr lang="el-GR" dirty="0">
              <a:solidFill>
                <a:schemeClr val="bg1"/>
              </a:solidFill>
            </a:endParaRPr>
          </a:p>
        </p:txBody>
      </p:sp>
    </p:spTree>
    <p:extLst>
      <p:ext uri="{BB962C8B-B14F-4D97-AF65-F5344CB8AC3E}">
        <p14:creationId xmlns:p14="http://schemas.microsoft.com/office/powerpoint/2010/main" val="1697702198"/>
      </p:ext>
    </p:extLst>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 xmlns:a16="http://schemas.microsoft.com/office/drawing/2014/main" id="{6212A74E-B4CF-41A9-B2FC-D4672C685D27}"/>
              </a:ext>
            </a:extLst>
          </p:cNvPr>
          <p:cNvSpPr>
            <a:spLocks noGrp="1"/>
          </p:cNvSpPr>
          <p:nvPr>
            <p:ph type="title"/>
          </p:nvPr>
        </p:nvSpPr>
        <p:spPr/>
        <p:txBody>
          <a:bodyPr/>
          <a:lstStyle/>
          <a:p>
            <a:r>
              <a:rPr lang="el-GR" dirty="0" smtClean="0"/>
              <a:t>                  Ποιος </a:t>
            </a:r>
            <a:r>
              <a:rPr lang="el-GR" dirty="0"/>
              <a:t>ανακάλυψε τη βαρύτητα</a:t>
            </a:r>
          </a:p>
        </p:txBody>
      </p:sp>
      <p:sp>
        <p:nvSpPr>
          <p:cNvPr id="3" name="Θέση περιεχομένου 2">
            <a:extLst>
              <a:ext uri="{FF2B5EF4-FFF2-40B4-BE49-F238E27FC236}">
                <a16:creationId xmlns="" xmlns:a16="http://schemas.microsoft.com/office/drawing/2014/main" id="{CD97A20B-EDDB-4FE9-AB0C-F3AE25789E14}"/>
              </a:ext>
            </a:extLst>
          </p:cNvPr>
          <p:cNvSpPr>
            <a:spLocks noGrp="1"/>
          </p:cNvSpPr>
          <p:nvPr>
            <p:ph idx="1"/>
          </p:nvPr>
        </p:nvSpPr>
        <p:spPr>
          <a:xfrm>
            <a:off x="709684" y="1405719"/>
            <a:ext cx="10568960" cy="3712192"/>
          </a:xfrm>
        </p:spPr>
        <p:txBody>
          <a:bodyPr>
            <a:normAutofit fontScale="62500" lnSpcReduction="20000"/>
          </a:bodyPr>
          <a:lstStyle/>
          <a:p>
            <a:pPr marL="0" indent="0">
              <a:buNone/>
            </a:pPr>
            <a:r>
              <a:rPr lang="el-GR" dirty="0"/>
              <a:t>Υπήρξαν πολλές θεωρίες για την βαρύτητα από την εποχή του Έλληνα φιλόσοφου Αριστοτέλη τον 4ο αιώνα π.Χ.. Πίστευε πως δεν υπήρχε δράση χωρίς αιτία και επομένως δεν υπήρχε κίνηση χωρίς κάποια δύναμη. Συμπέρανε ότι όλα τα αντικείμενα προσπαθούσαν να κινηθούν προς την κατάλληλη θέση τους στις κρυστάλλινες ουράνιες σφαίρες και ότι τα σώματα έπεφταν προς το κέντρο της γης ανάλογα με το βάρος τους. Το 628, ο Ινδός αστρονόμος </a:t>
            </a:r>
            <a:r>
              <a:rPr lang="el-GR" dirty="0" err="1"/>
              <a:t>Βραχμαγκούπτα</a:t>
            </a:r>
            <a:r>
              <a:rPr lang="el-GR" dirty="0"/>
              <a:t> (</a:t>
            </a:r>
            <a:r>
              <a:rPr lang="el-GR" dirty="0" err="1"/>
              <a:t>Brahmagupta</a:t>
            </a:r>
            <a:r>
              <a:rPr lang="el-GR" dirty="0"/>
              <a:t>) ήταν ο πρώτος που διαπίστωσε πως η βαρύτητα ήταν μια ελκτική δύναμη. Εξηγούσε πως "τα σώματα πέφτουν προς τη γη καθώς είναι στη φύση της γης να έλκει σώματα, όπως είναι στη φύση του νερού το να ρέει". Ο Σανσκριτικός όρος που χρησιμοποιούσε για τη βαρύτητα, '</a:t>
            </a:r>
            <a:r>
              <a:rPr lang="el-GR" dirty="0" err="1"/>
              <a:t>gurutvā-karṣaṇam</a:t>
            </a:r>
            <a:r>
              <a:rPr lang="el-GR" dirty="0"/>
              <a:t>', σήμαινε 'η έλξη του βάρους'. Ο </a:t>
            </a:r>
            <a:r>
              <a:rPr lang="el-GR" dirty="0" err="1"/>
              <a:t>Βραχμαγκούπτα</a:t>
            </a:r>
            <a:r>
              <a:rPr lang="el-GR" dirty="0"/>
              <a:t> επίσης υιοθέτησε το ηλιοκεντρικό σύστημα για την βαρύτητα, το οποίο είχε νωρίτερα αναπτύξει ο </a:t>
            </a:r>
            <a:r>
              <a:rPr lang="el-GR" dirty="0" err="1"/>
              <a:t>Αριαμπιάτα</a:t>
            </a:r>
            <a:r>
              <a:rPr lang="el-GR" dirty="0"/>
              <a:t> (</a:t>
            </a:r>
            <a:r>
              <a:rPr lang="el-GR" dirty="0" err="1"/>
              <a:t>Aryabhata</a:t>
            </a:r>
            <a:r>
              <a:rPr lang="el-GR" dirty="0"/>
              <a:t>) το 499.</a:t>
            </a:r>
          </a:p>
          <a:p>
            <a:pPr marL="0" indent="0">
              <a:buNone/>
            </a:pPr>
            <a:r>
              <a:rPr lang="el-GR" dirty="0"/>
              <a:t>Εργαζόμενος πάνω σε αυτές τις ιδέες, το 1687 ο Άγγλος μαθηματικός Σερ Ισαάκ </a:t>
            </a:r>
            <a:r>
              <a:rPr lang="el-GR" dirty="0" err="1"/>
              <a:t>Νεύτων</a:t>
            </a:r>
            <a:r>
              <a:rPr lang="el-GR" dirty="0"/>
              <a:t> (</a:t>
            </a:r>
            <a:r>
              <a:rPr lang="el-GR" dirty="0" err="1"/>
              <a:t>Sir</a:t>
            </a:r>
            <a:r>
              <a:rPr lang="el-GR" dirty="0"/>
              <a:t> </a:t>
            </a:r>
            <a:r>
              <a:rPr lang="el-GR" dirty="0" err="1"/>
              <a:t>Isaac</a:t>
            </a:r>
            <a:r>
              <a:rPr lang="el-GR" dirty="0"/>
              <a:t> </a:t>
            </a:r>
            <a:r>
              <a:rPr lang="el-GR" dirty="0" err="1"/>
              <a:t>Newton</a:t>
            </a:r>
            <a:r>
              <a:rPr lang="el-GR" dirty="0"/>
              <a:t>) δημοσίευσε το διάσημο έργο του "</a:t>
            </a:r>
            <a:r>
              <a:rPr lang="el-GR" dirty="0" err="1"/>
              <a:t>Principia</a:t>
            </a:r>
            <a:r>
              <a:rPr lang="el-GR" dirty="0"/>
              <a:t>", στο οποίο και διατυπώθηκε το πρώτο αξίωμα για την βαρύτητα, το οποίο είχε παγκόσμια ισχύ γραμμένο στη λατινική γλώσσα. Όπως το έθεσε ο ίδιος, "Συμπέρανα ότι οι δυνάμεις που συγκρατούν τους πλανήτες στην τροχιά τους πρέπει να είναι αντιστρόφως (ανάλογες) ως προς τα τετράγωνα των αποστάσεων από τα κέντρα γύρω από τα οποία περιφέρονται· και εξ αυτού συνέκρινα τη δύναμη που απαιτείται για να συγκρατεί τη Σελήνη στην τροχιά της με την ισχύ της βαρύτητας στην επιφάνεια της Γης, και τις βρήκαν να συμφωνούν με ικανοποιητική προσέγγιση". Οι περισσότεροι σύγχρονοι μη-σχετικιστικοί υπολογισμοί για τη βαρύτητα βασίζονται στο έργο του Νεύτωνα.</a:t>
            </a:r>
          </a:p>
        </p:txBody>
      </p:sp>
      <p:sp>
        <p:nvSpPr>
          <p:cNvPr id="4" name="Θέση υποσέλιδου 3"/>
          <p:cNvSpPr>
            <a:spLocks noGrp="1"/>
          </p:cNvSpPr>
          <p:nvPr>
            <p:ph type="ftr" sz="quarter" idx="11"/>
          </p:nvPr>
        </p:nvSpPr>
        <p:spPr/>
        <p:txBody>
          <a:bodyPr/>
          <a:lstStyle/>
          <a:p>
            <a:r>
              <a:rPr lang="el-GR" smtClean="0"/>
              <a:t>Η βαρύτητα</a:t>
            </a:r>
            <a:endParaRPr lang="el-GR"/>
          </a:p>
        </p:txBody>
      </p:sp>
      <p:sp>
        <p:nvSpPr>
          <p:cNvPr id="5" name="Θέση αριθμού διαφάνειας 4"/>
          <p:cNvSpPr>
            <a:spLocks noGrp="1"/>
          </p:cNvSpPr>
          <p:nvPr>
            <p:ph type="sldNum" sz="quarter" idx="12"/>
          </p:nvPr>
        </p:nvSpPr>
        <p:spPr/>
        <p:txBody>
          <a:bodyPr/>
          <a:lstStyle/>
          <a:p>
            <a:fld id="{8E8170DB-9F6C-4628-BE90-6ACEDB0A5A69}" type="slidenum">
              <a:rPr lang="el-GR" smtClean="0"/>
              <a:t>3</a:t>
            </a:fld>
            <a:endParaRPr lang="el-GR"/>
          </a:p>
        </p:txBody>
      </p:sp>
      <p:pic>
        <p:nvPicPr>
          <p:cNvPr id="6" name="Εικόνα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36478"/>
            <a:ext cx="1270800" cy="1270800"/>
          </a:xfrm>
          <a:prstGeom prst="rect">
            <a:avLst/>
          </a:prstGeom>
        </p:spPr>
      </p:pic>
      <p:sp>
        <p:nvSpPr>
          <p:cNvPr id="7" name="TextBox 6"/>
          <p:cNvSpPr txBox="1"/>
          <p:nvPr/>
        </p:nvSpPr>
        <p:spPr>
          <a:xfrm>
            <a:off x="1270800" y="491319"/>
            <a:ext cx="2443041" cy="646331"/>
          </a:xfrm>
          <a:prstGeom prst="rect">
            <a:avLst/>
          </a:prstGeom>
          <a:noFill/>
        </p:spPr>
        <p:txBody>
          <a:bodyPr wrap="none" rtlCol="0">
            <a:spAutoFit/>
          </a:bodyPr>
          <a:lstStyle/>
          <a:p>
            <a:r>
              <a:rPr lang="el-GR" dirty="0" smtClean="0">
                <a:solidFill>
                  <a:schemeClr val="bg1"/>
                </a:solidFill>
              </a:rPr>
              <a:t>Παιδαγωγικό Τμήμα</a:t>
            </a:r>
          </a:p>
          <a:p>
            <a:r>
              <a:rPr lang="el-GR" dirty="0" smtClean="0">
                <a:solidFill>
                  <a:schemeClr val="bg1"/>
                </a:solidFill>
              </a:rPr>
              <a:t>Δημοτικής Εκπαίδευσης</a:t>
            </a:r>
            <a:endParaRPr lang="el-GR" dirty="0">
              <a:solidFill>
                <a:schemeClr val="bg1"/>
              </a:solidFill>
            </a:endParaRPr>
          </a:p>
        </p:txBody>
      </p:sp>
    </p:spTree>
    <p:extLst>
      <p:ext uri="{BB962C8B-B14F-4D97-AF65-F5344CB8AC3E}">
        <p14:creationId xmlns:p14="http://schemas.microsoft.com/office/powerpoint/2010/main" val="3413509795"/>
      </p:ext>
    </p:extLst>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 xmlns:a16="http://schemas.microsoft.com/office/drawing/2014/main" id="{30FE5921-8D30-4EAB-B71F-89D8FCC893A9}"/>
              </a:ext>
            </a:extLst>
          </p:cNvPr>
          <p:cNvSpPr>
            <a:spLocks noGrp="1"/>
          </p:cNvSpPr>
          <p:nvPr>
            <p:ph type="title"/>
          </p:nvPr>
        </p:nvSpPr>
        <p:spPr/>
        <p:txBody>
          <a:bodyPr/>
          <a:lstStyle/>
          <a:p>
            <a:r>
              <a:rPr lang="el-GR" dirty="0" smtClean="0"/>
              <a:t>                    Πώς </a:t>
            </a:r>
            <a:r>
              <a:rPr lang="el-GR" dirty="0"/>
              <a:t>μας επηρεάζει η βαρύτητα</a:t>
            </a:r>
          </a:p>
        </p:txBody>
      </p:sp>
      <p:graphicFrame>
        <p:nvGraphicFramePr>
          <p:cNvPr id="4" name="Θέση περιεχομένου 3">
            <a:extLst>
              <a:ext uri="{FF2B5EF4-FFF2-40B4-BE49-F238E27FC236}">
                <a16:creationId xmlns="" xmlns:a16="http://schemas.microsoft.com/office/drawing/2014/main" id="{82FAA3D6-B448-4B4D-9882-F0F1FDB4A502}"/>
              </a:ext>
            </a:extLst>
          </p:cNvPr>
          <p:cNvGraphicFramePr>
            <a:graphicFrameLocks noGrp="1"/>
          </p:cNvGraphicFramePr>
          <p:nvPr>
            <p:ph idx="1"/>
            <p:extLst>
              <p:ext uri="{D42A27DB-BD31-4B8C-83A1-F6EECF244321}">
                <p14:modId xmlns:p14="http://schemas.microsoft.com/office/powerpoint/2010/main" val="2082549963"/>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Θέση υποσέλιδου 2"/>
          <p:cNvSpPr>
            <a:spLocks noGrp="1"/>
          </p:cNvSpPr>
          <p:nvPr>
            <p:ph type="ftr" sz="quarter" idx="11"/>
          </p:nvPr>
        </p:nvSpPr>
        <p:spPr/>
        <p:txBody>
          <a:bodyPr/>
          <a:lstStyle/>
          <a:p>
            <a:r>
              <a:rPr lang="el-GR" smtClean="0"/>
              <a:t>Η βαρύτητα</a:t>
            </a:r>
            <a:endParaRPr lang="el-GR"/>
          </a:p>
        </p:txBody>
      </p:sp>
      <p:sp>
        <p:nvSpPr>
          <p:cNvPr id="5" name="Θέση αριθμού διαφάνειας 4"/>
          <p:cNvSpPr>
            <a:spLocks noGrp="1"/>
          </p:cNvSpPr>
          <p:nvPr>
            <p:ph type="sldNum" sz="quarter" idx="12"/>
          </p:nvPr>
        </p:nvSpPr>
        <p:spPr/>
        <p:txBody>
          <a:bodyPr/>
          <a:lstStyle/>
          <a:p>
            <a:fld id="{8E8170DB-9F6C-4628-BE90-6ACEDB0A5A69}" type="slidenum">
              <a:rPr lang="el-GR" smtClean="0"/>
              <a:t>4</a:t>
            </a:fld>
            <a:endParaRPr lang="el-GR"/>
          </a:p>
        </p:txBody>
      </p:sp>
      <p:pic>
        <p:nvPicPr>
          <p:cNvPr id="6" name="Εικόνα 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0" y="136478"/>
            <a:ext cx="1270800" cy="1270800"/>
          </a:xfrm>
          <a:prstGeom prst="rect">
            <a:avLst/>
          </a:prstGeom>
        </p:spPr>
      </p:pic>
      <p:sp>
        <p:nvSpPr>
          <p:cNvPr id="7" name="TextBox 6"/>
          <p:cNvSpPr txBox="1"/>
          <p:nvPr/>
        </p:nvSpPr>
        <p:spPr>
          <a:xfrm>
            <a:off x="1270800" y="395785"/>
            <a:ext cx="2443041" cy="646331"/>
          </a:xfrm>
          <a:prstGeom prst="rect">
            <a:avLst/>
          </a:prstGeom>
          <a:noFill/>
        </p:spPr>
        <p:txBody>
          <a:bodyPr wrap="none" rtlCol="0">
            <a:spAutoFit/>
          </a:bodyPr>
          <a:lstStyle/>
          <a:p>
            <a:r>
              <a:rPr lang="el-GR" dirty="0" smtClean="0">
                <a:solidFill>
                  <a:schemeClr val="bg1"/>
                </a:solidFill>
              </a:rPr>
              <a:t>Παιδαγωγικό Τμήμα </a:t>
            </a:r>
          </a:p>
          <a:p>
            <a:r>
              <a:rPr lang="el-GR" dirty="0" smtClean="0">
                <a:solidFill>
                  <a:schemeClr val="bg1"/>
                </a:solidFill>
              </a:rPr>
              <a:t>Δημοτικής Εκπαίδευσης</a:t>
            </a:r>
            <a:endParaRPr lang="el-GR" dirty="0">
              <a:solidFill>
                <a:schemeClr val="bg1"/>
              </a:solidFill>
            </a:endParaRPr>
          </a:p>
        </p:txBody>
      </p:sp>
    </p:spTree>
    <p:extLst>
      <p:ext uri="{BB962C8B-B14F-4D97-AF65-F5344CB8AC3E}">
        <p14:creationId xmlns:p14="http://schemas.microsoft.com/office/powerpoint/2010/main" val="524284787"/>
      </p:ext>
    </p:extLst>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 xmlns:a16="http://schemas.microsoft.com/office/drawing/2014/main" id="{165B0445-9FA2-4089-9706-A277E2B74444}"/>
              </a:ext>
            </a:extLst>
          </p:cNvPr>
          <p:cNvSpPr>
            <a:spLocks noGrp="1"/>
          </p:cNvSpPr>
          <p:nvPr>
            <p:ph type="title"/>
          </p:nvPr>
        </p:nvSpPr>
        <p:spPr/>
        <p:txBody>
          <a:bodyPr/>
          <a:lstStyle/>
          <a:p>
            <a:r>
              <a:rPr lang="el-GR" dirty="0" smtClean="0"/>
              <a:t>      Η </a:t>
            </a:r>
            <a:r>
              <a:rPr lang="el-GR" dirty="0"/>
              <a:t>βαρύτητα στη </a:t>
            </a:r>
            <a:r>
              <a:rPr lang="el-GR" dirty="0" smtClean="0"/>
              <a:t>σελήνη</a:t>
            </a:r>
            <a:endParaRPr lang="el-GR" dirty="0"/>
          </a:p>
        </p:txBody>
      </p:sp>
      <p:sp>
        <p:nvSpPr>
          <p:cNvPr id="3" name="Θέση περιεχομένου 2">
            <a:extLst>
              <a:ext uri="{FF2B5EF4-FFF2-40B4-BE49-F238E27FC236}">
                <a16:creationId xmlns="" xmlns:a16="http://schemas.microsoft.com/office/drawing/2014/main" id="{46F672EF-179B-4796-9C5E-D40D9514BA55}"/>
              </a:ext>
            </a:extLst>
          </p:cNvPr>
          <p:cNvSpPr>
            <a:spLocks noGrp="1"/>
          </p:cNvSpPr>
          <p:nvPr>
            <p:ph idx="1"/>
          </p:nvPr>
        </p:nvSpPr>
        <p:spPr/>
        <p:txBody>
          <a:bodyPr/>
          <a:lstStyle/>
          <a:p>
            <a:pPr marL="0" indent="0">
              <a:buNone/>
            </a:pPr>
            <a:r>
              <a:rPr lang="el-GR" dirty="0"/>
              <a:t>H σελήνη είναι ο πέμπτος μεγαλύτερος δορυφόρος στο ηλιακό σύστημα. Έχει διάμετρο 3476 </a:t>
            </a:r>
            <a:r>
              <a:rPr lang="el-GR" dirty="0" err="1"/>
              <a:t>km</a:t>
            </a:r>
            <a:r>
              <a:rPr lang="el-GR" dirty="0"/>
              <a:t>, περίπου το ένα τέταρτο της γήινης διαμέτρου και το 1/81 της μάζας της Γης. Η ένταση της βαρύτητας στην επιφάνεια της σελήνης είναι το 1/6 της βαρύτητας της Γης. Δηλαδή αν στη γη ζυγίζετε 70kg στη σελήνη θα ζυγίζατε 12,5 ! Η ακτίνα της </a:t>
            </a:r>
            <a:r>
              <a:rPr lang="el-GR" dirty="0" err="1"/>
              <a:t>πρωτοϋπολογίστηκε</a:t>
            </a:r>
            <a:r>
              <a:rPr lang="el-GR" dirty="0"/>
              <a:t> από τον Αρίσταρχο με σφάλμα 32% και αργότερα από τον Πτολεμαίο με σφάλμα μόνο 5%. </a:t>
            </a:r>
          </a:p>
        </p:txBody>
      </p:sp>
      <p:sp>
        <p:nvSpPr>
          <p:cNvPr id="4" name="Θέση υποσέλιδου 3"/>
          <p:cNvSpPr>
            <a:spLocks noGrp="1"/>
          </p:cNvSpPr>
          <p:nvPr>
            <p:ph type="ftr" sz="quarter" idx="11"/>
          </p:nvPr>
        </p:nvSpPr>
        <p:spPr/>
        <p:txBody>
          <a:bodyPr/>
          <a:lstStyle/>
          <a:p>
            <a:r>
              <a:rPr lang="el-GR" smtClean="0"/>
              <a:t>Η βαρύτητα</a:t>
            </a:r>
            <a:endParaRPr lang="el-GR"/>
          </a:p>
        </p:txBody>
      </p:sp>
      <p:sp>
        <p:nvSpPr>
          <p:cNvPr id="5" name="Θέση αριθμού διαφάνειας 4"/>
          <p:cNvSpPr>
            <a:spLocks noGrp="1"/>
          </p:cNvSpPr>
          <p:nvPr>
            <p:ph type="sldNum" sz="quarter" idx="12"/>
          </p:nvPr>
        </p:nvSpPr>
        <p:spPr/>
        <p:txBody>
          <a:bodyPr/>
          <a:lstStyle/>
          <a:p>
            <a:fld id="{8E8170DB-9F6C-4628-BE90-6ACEDB0A5A69}" type="slidenum">
              <a:rPr lang="el-GR" smtClean="0"/>
              <a:t>5</a:t>
            </a:fld>
            <a:endParaRPr lang="el-GR"/>
          </a:p>
        </p:txBody>
      </p:sp>
      <p:pic>
        <p:nvPicPr>
          <p:cNvPr id="6" name="Εικόνα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36478"/>
            <a:ext cx="1270800" cy="1270800"/>
          </a:xfrm>
          <a:prstGeom prst="rect">
            <a:avLst/>
          </a:prstGeom>
        </p:spPr>
      </p:pic>
      <p:sp>
        <p:nvSpPr>
          <p:cNvPr id="7" name="TextBox 6"/>
          <p:cNvSpPr txBox="1"/>
          <p:nvPr/>
        </p:nvSpPr>
        <p:spPr>
          <a:xfrm>
            <a:off x="1173707" y="464024"/>
            <a:ext cx="2443041" cy="646331"/>
          </a:xfrm>
          <a:prstGeom prst="rect">
            <a:avLst/>
          </a:prstGeom>
          <a:noFill/>
        </p:spPr>
        <p:txBody>
          <a:bodyPr wrap="none" rtlCol="0">
            <a:spAutoFit/>
          </a:bodyPr>
          <a:lstStyle/>
          <a:p>
            <a:r>
              <a:rPr lang="el-GR" dirty="0" smtClean="0">
                <a:solidFill>
                  <a:schemeClr val="bg1"/>
                </a:solidFill>
              </a:rPr>
              <a:t>Παιδαγωγικό Τμήμα </a:t>
            </a:r>
          </a:p>
          <a:p>
            <a:r>
              <a:rPr lang="el-GR" dirty="0" smtClean="0">
                <a:solidFill>
                  <a:schemeClr val="bg1"/>
                </a:solidFill>
              </a:rPr>
              <a:t>Δημοτικής Εκπαίδευσης</a:t>
            </a:r>
            <a:endParaRPr lang="el-GR" dirty="0">
              <a:solidFill>
                <a:schemeClr val="bg1"/>
              </a:solidFill>
            </a:endParaRPr>
          </a:p>
        </p:txBody>
      </p:sp>
    </p:spTree>
    <p:extLst>
      <p:ext uri="{BB962C8B-B14F-4D97-AF65-F5344CB8AC3E}">
        <p14:creationId xmlns:p14="http://schemas.microsoft.com/office/powerpoint/2010/main" val="3908920067"/>
      </p:ext>
    </p:extLst>
  </p:cSld>
  <p:clrMapOvr>
    <a:masterClrMapping/>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Εικόνα 4">
            <a:extLst>
              <a:ext uri="{FF2B5EF4-FFF2-40B4-BE49-F238E27FC236}">
                <a16:creationId xmlns="" xmlns:a16="http://schemas.microsoft.com/office/drawing/2014/main" id="{C7CD829A-8651-46CA-A96A-93D06E9ED80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16732"/>
            <a:ext cx="12192000" cy="6858000"/>
          </a:xfrm>
          <a:prstGeom prst="rect">
            <a:avLst/>
          </a:prstGeom>
        </p:spPr>
      </p:pic>
      <p:sp>
        <p:nvSpPr>
          <p:cNvPr id="2" name="Τίτλος 1">
            <a:extLst>
              <a:ext uri="{FF2B5EF4-FFF2-40B4-BE49-F238E27FC236}">
                <a16:creationId xmlns="" xmlns:a16="http://schemas.microsoft.com/office/drawing/2014/main" id="{330C6DCB-F675-4D19-BC48-188D4E86D616}"/>
              </a:ext>
            </a:extLst>
          </p:cNvPr>
          <p:cNvSpPr>
            <a:spLocks noGrp="1"/>
          </p:cNvSpPr>
          <p:nvPr>
            <p:ph type="title"/>
          </p:nvPr>
        </p:nvSpPr>
        <p:spPr/>
        <p:txBody>
          <a:bodyPr/>
          <a:lstStyle/>
          <a:p>
            <a:r>
              <a:rPr lang="el-GR" dirty="0"/>
              <a:t>Επίλογος</a:t>
            </a:r>
          </a:p>
        </p:txBody>
      </p:sp>
      <p:sp>
        <p:nvSpPr>
          <p:cNvPr id="3" name="Θέση περιεχομένου 2">
            <a:extLst>
              <a:ext uri="{FF2B5EF4-FFF2-40B4-BE49-F238E27FC236}">
                <a16:creationId xmlns="" xmlns:a16="http://schemas.microsoft.com/office/drawing/2014/main" id="{72C4FBB2-BAAD-4D98-8BA7-BDF458FD3B3F}"/>
              </a:ext>
            </a:extLst>
          </p:cNvPr>
          <p:cNvSpPr>
            <a:spLocks noGrp="1"/>
          </p:cNvSpPr>
          <p:nvPr>
            <p:ph idx="1"/>
          </p:nvPr>
        </p:nvSpPr>
        <p:spPr>
          <a:xfrm>
            <a:off x="838200" y="2677885"/>
            <a:ext cx="10515600" cy="951723"/>
          </a:xfrm>
        </p:spPr>
        <p:txBody>
          <a:bodyPr/>
          <a:lstStyle/>
          <a:p>
            <a:pPr marL="0" indent="0" algn="ctr">
              <a:buNone/>
            </a:pPr>
            <a:r>
              <a:rPr lang="el-GR" dirty="0"/>
              <a:t>Σας </a:t>
            </a:r>
            <a:r>
              <a:rPr lang="el-GR" dirty="0" smtClean="0"/>
              <a:t>ευχαριστώ για την προσοχή σας!</a:t>
            </a:r>
            <a:endParaRPr lang="el-GR" dirty="0"/>
          </a:p>
        </p:txBody>
      </p:sp>
      <p:sp>
        <p:nvSpPr>
          <p:cNvPr id="4" name="Θέση υποσέλιδου 3"/>
          <p:cNvSpPr>
            <a:spLocks noGrp="1"/>
          </p:cNvSpPr>
          <p:nvPr>
            <p:ph type="ftr" sz="quarter" idx="11"/>
          </p:nvPr>
        </p:nvSpPr>
        <p:spPr/>
        <p:txBody>
          <a:bodyPr/>
          <a:lstStyle/>
          <a:p>
            <a:r>
              <a:rPr lang="el-GR" smtClean="0"/>
              <a:t>Η βαρύτητα</a:t>
            </a:r>
            <a:endParaRPr lang="el-GR"/>
          </a:p>
        </p:txBody>
      </p:sp>
      <p:sp>
        <p:nvSpPr>
          <p:cNvPr id="6" name="Θέση αριθμού διαφάνειας 5"/>
          <p:cNvSpPr>
            <a:spLocks noGrp="1"/>
          </p:cNvSpPr>
          <p:nvPr>
            <p:ph type="sldNum" sz="quarter" idx="12"/>
          </p:nvPr>
        </p:nvSpPr>
        <p:spPr/>
        <p:txBody>
          <a:bodyPr/>
          <a:lstStyle/>
          <a:p>
            <a:fld id="{8E8170DB-9F6C-4628-BE90-6ACEDB0A5A69}" type="slidenum">
              <a:rPr lang="el-GR" smtClean="0"/>
              <a:t>6</a:t>
            </a:fld>
            <a:endParaRPr lang="el-GR"/>
          </a:p>
        </p:txBody>
      </p:sp>
      <p:pic>
        <p:nvPicPr>
          <p:cNvPr id="7" name="Εικόνα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36478"/>
            <a:ext cx="1270800" cy="1270800"/>
          </a:xfrm>
          <a:prstGeom prst="rect">
            <a:avLst/>
          </a:prstGeom>
        </p:spPr>
      </p:pic>
      <p:sp>
        <p:nvSpPr>
          <p:cNvPr id="8" name="TextBox 7"/>
          <p:cNvSpPr txBox="1"/>
          <p:nvPr/>
        </p:nvSpPr>
        <p:spPr>
          <a:xfrm>
            <a:off x="1270800" y="477672"/>
            <a:ext cx="2443041" cy="646331"/>
          </a:xfrm>
          <a:prstGeom prst="rect">
            <a:avLst/>
          </a:prstGeom>
          <a:noFill/>
        </p:spPr>
        <p:txBody>
          <a:bodyPr wrap="none" rtlCol="0">
            <a:spAutoFit/>
          </a:bodyPr>
          <a:lstStyle/>
          <a:p>
            <a:r>
              <a:rPr lang="el-GR" dirty="0" smtClean="0">
                <a:solidFill>
                  <a:schemeClr val="bg1"/>
                </a:solidFill>
              </a:rPr>
              <a:t>Παιδαγωγικό Τμήμα</a:t>
            </a:r>
          </a:p>
          <a:p>
            <a:r>
              <a:rPr lang="el-GR" dirty="0" smtClean="0">
                <a:solidFill>
                  <a:schemeClr val="bg1"/>
                </a:solidFill>
              </a:rPr>
              <a:t>Δημοτικής Εκπαίδευσης</a:t>
            </a:r>
            <a:endParaRPr lang="el-GR" dirty="0">
              <a:solidFill>
                <a:schemeClr val="bg1"/>
              </a:solidFill>
            </a:endParaRPr>
          </a:p>
        </p:txBody>
      </p:sp>
      <p:pic>
        <p:nvPicPr>
          <p:cNvPr id="9" name="Εικόνα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99226" y="4899183"/>
            <a:ext cx="1152133" cy="1582413"/>
          </a:xfrm>
          <a:prstGeom prst="rect">
            <a:avLst/>
          </a:prstGeom>
        </p:spPr>
      </p:pic>
    </p:spTree>
    <p:extLst>
      <p:ext uri="{BB962C8B-B14F-4D97-AF65-F5344CB8AC3E}">
        <p14:creationId xmlns:p14="http://schemas.microsoft.com/office/powerpoint/2010/main" val="511032193"/>
      </p:ext>
    </p:extLst>
  </p:cSld>
  <p:clrMapOvr>
    <a:masterClrMapping/>
  </p:clrMapOvr>
  <p:transition spd="slow">
    <p:push dir="u"/>
  </p:transition>
  <p:timing>
    <p:tnLst>
      <p:par>
        <p:cTn id="1" dur="indefinite" restart="never" nodeType="tmRoot"/>
      </p:par>
    </p:tnLst>
  </p:timing>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167</TotalTime>
  <Words>695</Words>
  <Application>Microsoft Office PowerPoint</Application>
  <PresentationFormat>Προσαρμογή</PresentationFormat>
  <Paragraphs>40</Paragraphs>
  <Slides>6</Slides>
  <Notes>0</Notes>
  <HiddenSlides>0</HiddenSlides>
  <MMClips>0</MMClips>
  <ScaleCrop>false</ScaleCrop>
  <HeadingPairs>
    <vt:vector size="4" baseType="variant">
      <vt:variant>
        <vt:lpstr>Θέμα</vt:lpstr>
      </vt:variant>
      <vt:variant>
        <vt:i4>1</vt:i4>
      </vt:variant>
      <vt:variant>
        <vt:lpstr>Τίτλοι διαφανειών</vt:lpstr>
      </vt:variant>
      <vt:variant>
        <vt:i4>6</vt:i4>
      </vt:variant>
    </vt:vector>
  </HeadingPairs>
  <TitlesOfParts>
    <vt:vector size="7" baseType="lpstr">
      <vt:lpstr>Θέμα του Office</vt:lpstr>
      <vt:lpstr>Η Βαρύτητα (χρόνος)</vt:lpstr>
      <vt:lpstr>Η Βαρύτητα</vt:lpstr>
      <vt:lpstr>                  Ποιος ανακάλυψε τη βαρύτητα</vt:lpstr>
      <vt:lpstr>                    Πώς μας επηρεάζει η βαρύτητα</vt:lpstr>
      <vt:lpstr>      Η βαρύτητα στη σελήνη</vt:lpstr>
      <vt:lpstr>Επίλογος</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Η Βαρύτητα (χρόνος)</dc:title>
  <dc:creator>Melioss giwrgos</dc:creator>
  <cp:lastModifiedBy>Χρήστης των Windows</cp:lastModifiedBy>
  <cp:revision>16</cp:revision>
  <dcterms:created xsi:type="dcterms:W3CDTF">2018-04-22T14:42:11Z</dcterms:created>
  <dcterms:modified xsi:type="dcterms:W3CDTF">2018-04-23T16:55:25Z</dcterms:modified>
</cp:coreProperties>
</file>